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notesSlides/notesSlide20.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60" r:id="rId2"/>
    <p:sldId id="266" r:id="rId3"/>
    <p:sldId id="289" r:id="rId4"/>
    <p:sldId id="297" r:id="rId5"/>
    <p:sldId id="298" r:id="rId6"/>
    <p:sldId id="296" r:id="rId7"/>
    <p:sldId id="299" r:id="rId8"/>
    <p:sldId id="288" r:id="rId9"/>
    <p:sldId id="290" r:id="rId10"/>
    <p:sldId id="292" r:id="rId11"/>
    <p:sldId id="291" r:id="rId12"/>
    <p:sldId id="293" r:id="rId13"/>
    <p:sldId id="294" r:id="rId14"/>
    <p:sldId id="300" r:id="rId15"/>
    <p:sldId id="265" r:id="rId16"/>
    <p:sldId id="285" r:id="rId17"/>
    <p:sldId id="286" r:id="rId18"/>
    <p:sldId id="287" r:id="rId19"/>
    <p:sldId id="269" r:id="rId20"/>
    <p:sldId id="263" r:id="rId21"/>
    <p:sldId id="302"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FB89FD3B-EE53-4EE5-BD8F-98FA8F8AB1B2}">
          <p14:sldIdLst>
            <p14:sldId id="260"/>
          </p14:sldIdLst>
        </p14:section>
        <p14:section name="Abschnitt ohne Titel" id="{38E29847-533D-4D9D-A3E6-964D72BF62FF}">
          <p14:sldIdLst>
            <p14:sldId id="266"/>
            <p14:sldId id="289"/>
            <p14:sldId id="297"/>
            <p14:sldId id="298"/>
            <p14:sldId id="296"/>
            <p14:sldId id="299"/>
            <p14:sldId id="288"/>
            <p14:sldId id="290"/>
            <p14:sldId id="292"/>
            <p14:sldId id="291"/>
            <p14:sldId id="293"/>
            <p14:sldId id="294"/>
            <p14:sldId id="300"/>
            <p14:sldId id="265"/>
            <p14:sldId id="285"/>
            <p14:sldId id="286"/>
            <p14:sldId id="287"/>
            <p14:sldId id="269"/>
            <p14:sldId id="263"/>
            <p14:sldId id="30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91A4"/>
    <a:srgbClr val="DEE323"/>
    <a:srgbClr val="A3EE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80297" autoAdjust="0"/>
  </p:normalViewPr>
  <p:slideViewPr>
    <p:cSldViewPr snapToGrid="0">
      <p:cViewPr varScale="1">
        <p:scale>
          <a:sx n="88" d="100"/>
          <a:sy n="88" d="100"/>
        </p:scale>
        <p:origin x="136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64C3A-CBF6-4F6D-AD90-A69DA2A1024A}" type="datetimeFigureOut">
              <a:rPr lang="de-DE" smtClean="0"/>
              <a:t>20.07.2022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91D2A9-5137-4211-A507-7E7AEF5C5752}" type="slidenum">
              <a:rPr lang="de-DE" smtClean="0"/>
              <a:t>‹Nr.›</a:t>
            </a:fld>
            <a:endParaRPr lang="de-DE"/>
          </a:p>
        </p:txBody>
      </p:sp>
    </p:spTree>
    <p:extLst>
      <p:ext uri="{BB962C8B-B14F-4D97-AF65-F5344CB8AC3E}">
        <p14:creationId xmlns:p14="http://schemas.microsoft.com/office/powerpoint/2010/main" val="282047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go.stroeermediabrands.de/go.php?t=https%3A%2F%2Fwww.microsoft.com%2Fde-de%2Fp%2Fausschneiden-und-skizzieren%2F9mz95kl8mr0l&amp;s=https%3A%2F%2Fwww.giga.de%2Fdownloads%2Fwindows-10%2Ftipps%2Fwindows-10-ausschneiden-und-skizzieren-statt-snipping-tool-nutzen-so-gehts%2F&amp;channel=website&amp;contentPieceId=5149162&amp;site=GIGA&amp;deviceType=desktop&amp;uuid=43a61d53-f64c-41fe-8de3-b1be9490c694"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giga.de/downloads/windows-10/news/endlich-windows-10-oktober-2018-update-wird-wieder-ausgeliefert/"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A91D2A9-5137-4211-A507-7E7AEF5C5752}" type="slidenum">
              <a:rPr lang="de-DE" smtClean="0"/>
              <a:t>1</a:t>
            </a:fld>
            <a:endParaRPr lang="de-DE"/>
          </a:p>
        </p:txBody>
      </p:sp>
    </p:spTree>
    <p:extLst>
      <p:ext uri="{BB962C8B-B14F-4D97-AF65-F5344CB8AC3E}">
        <p14:creationId xmlns:p14="http://schemas.microsoft.com/office/powerpoint/2010/main" val="2868430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Der Ausschnitt befindet sich nun in der Zwischenablage und kann entweder in PowerPoint, Word, </a:t>
            </a:r>
            <a:r>
              <a:rPr lang="de-DE" dirty="0" err="1"/>
              <a:t>paint</a:t>
            </a:r>
            <a:r>
              <a:rPr lang="de-DE" dirty="0"/>
              <a:t> usw. eingefügt werden oder man klickt unten auf den Text.</a:t>
            </a:r>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EA3A0-61D3-4496-AA01-8BBA00C87E2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8753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EA3A0-61D3-4496-AA01-8BBA00C87E2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0289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EA3A0-61D3-4496-AA01-8BBA00C87E2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0454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EA3A0-61D3-4496-AA01-8BBA00C87E2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0381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Das Programm kann man z.B.  bei Chip.de kostenlos runterladen.</a:t>
            </a:r>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EA3A0-61D3-4496-AA01-8BBA00C87E2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050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Paint.net</a:t>
            </a:r>
          </a:p>
          <a:p>
            <a:r>
              <a:rPr lang="de-AT" sz="1200" kern="1200" dirty="0">
                <a:solidFill>
                  <a:schemeClr val="tx1"/>
                </a:solidFill>
                <a:effectLst/>
                <a:latin typeface="+mn-lt"/>
                <a:ea typeface="+mn-ea"/>
                <a:cs typeface="+mn-cs"/>
              </a:rPr>
              <a:t>Eine nützliche Funktion von Paint ist es, den </a:t>
            </a:r>
            <a:r>
              <a:rPr lang="de-AT" sz="1200" b="1" kern="1200" dirty="0">
                <a:solidFill>
                  <a:schemeClr val="tx1"/>
                </a:solidFill>
                <a:effectLst/>
                <a:latin typeface="+mn-lt"/>
                <a:ea typeface="+mn-ea"/>
                <a:cs typeface="+mn-cs"/>
              </a:rPr>
              <a:t>Hintergrund von Logos und anderen Grafiken zu entfernen.</a:t>
            </a: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EA3A0-61D3-4496-AA01-8BBA00C87E2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184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Dafür muss zunächst das Logo geöffnet werden, dessen Hintergrund entfernt werden soll.</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dirty="0">
                <a:solidFill>
                  <a:schemeClr val="tx1"/>
                </a:solidFill>
                <a:effectLst/>
                <a:latin typeface="+mn-lt"/>
                <a:ea typeface="+mn-ea"/>
                <a:cs typeface="+mn-cs"/>
              </a:rPr>
              <a:t>Nachdem Sie eine Datei geöffnet oder ein Bild eingefügt haben, wählen Sie das Werkzeug „Zauberstab“ aus. </a:t>
            </a: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EA3A0-61D3-4496-AA01-8BBA00C87E2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382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Paint.net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EA3A0-61D3-4496-AA01-8BBA00C87E2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6683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Paint.net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EA3A0-61D3-4496-AA01-8BBA00C87E2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0503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EA3A0-61D3-4496-AA01-8BBA00C87E2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7826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EA3A0-61D3-4496-AA01-8BBA00C87E2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2148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EA3A0-61D3-4496-AA01-8BBA00C87E2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0835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dirty="0">
                <a:solidFill>
                  <a:schemeClr val="tx1"/>
                </a:solidFill>
                <a:effectLst/>
                <a:latin typeface="+mn-lt"/>
                <a:ea typeface="+mn-ea"/>
                <a:cs typeface="+mn-cs"/>
              </a:rPr>
              <a:t>Hier finden Sie kostenlose Bilder und Grafiken ohne Registrierung. Bei </a:t>
            </a:r>
            <a:r>
              <a:rPr lang="de-AT" sz="1200" kern="1200" dirty="0" err="1">
                <a:solidFill>
                  <a:schemeClr val="tx1"/>
                </a:solidFill>
                <a:effectLst/>
                <a:latin typeface="+mn-lt"/>
                <a:ea typeface="+mn-ea"/>
                <a:cs typeface="+mn-cs"/>
              </a:rPr>
              <a:t>Pixabay</a:t>
            </a:r>
            <a:r>
              <a:rPr lang="de-AT" sz="1200" kern="1200" dirty="0">
                <a:solidFill>
                  <a:schemeClr val="tx1"/>
                </a:solidFill>
                <a:effectLst/>
                <a:latin typeface="+mn-lt"/>
                <a:ea typeface="+mn-ea"/>
                <a:cs typeface="+mn-cs"/>
              </a:rPr>
              <a:t> werden auch Bilder von </a:t>
            </a:r>
            <a:r>
              <a:rPr lang="de-AT" sz="1200" kern="1200" dirty="0" err="1">
                <a:solidFill>
                  <a:schemeClr val="tx1"/>
                </a:solidFill>
                <a:effectLst/>
                <a:latin typeface="+mn-lt"/>
                <a:ea typeface="+mn-ea"/>
                <a:cs typeface="+mn-cs"/>
              </a:rPr>
              <a:t>iStock</a:t>
            </a:r>
            <a:r>
              <a:rPr lang="de-AT" sz="1200" kern="1200" dirty="0">
                <a:solidFill>
                  <a:schemeClr val="tx1"/>
                </a:solidFill>
                <a:effectLst/>
                <a:latin typeface="+mn-lt"/>
                <a:ea typeface="+mn-ea"/>
                <a:cs typeface="+mn-cs"/>
              </a:rPr>
              <a:t> vorgeschlagen. </a:t>
            </a:r>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EA3A0-61D3-4496-AA01-8BBA00C87E2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9725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dirty="0">
                <a:solidFill>
                  <a:schemeClr val="tx1"/>
                </a:solidFill>
                <a:effectLst/>
                <a:latin typeface="+mn-lt"/>
                <a:ea typeface="+mn-ea"/>
                <a:cs typeface="+mn-cs"/>
              </a:rPr>
              <a:t>Bei </a:t>
            </a:r>
            <a:r>
              <a:rPr lang="de-AT" sz="1200" kern="1200" dirty="0" err="1">
                <a:solidFill>
                  <a:schemeClr val="tx1"/>
                </a:solidFill>
                <a:effectLst/>
                <a:latin typeface="+mn-lt"/>
                <a:ea typeface="+mn-ea"/>
                <a:cs typeface="+mn-cs"/>
              </a:rPr>
              <a:t>iStock</a:t>
            </a:r>
            <a:r>
              <a:rPr lang="de-AT" sz="1200" kern="1200" dirty="0">
                <a:solidFill>
                  <a:schemeClr val="tx1"/>
                </a:solidFill>
                <a:effectLst/>
                <a:latin typeface="+mn-lt"/>
                <a:ea typeface="+mn-ea"/>
                <a:cs typeface="+mn-cs"/>
              </a:rPr>
              <a:t> gibt es eine sehr große Auswahl an Bildern in unterschiedlichen Preisklassen (9€ bzw. 24€ pro Bild). Der Erwerb einer Lizenz für ein Bild kann sich aber lohnen, wenn man sehr attraktive Materialen erstellen will. </a:t>
            </a:r>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EA3A0-61D3-4496-AA01-8BBA00C87E2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2720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dirty="0">
                <a:solidFill>
                  <a:schemeClr val="tx1"/>
                </a:solidFill>
                <a:effectLst/>
                <a:latin typeface="+mn-lt"/>
                <a:ea typeface="+mn-ea"/>
                <a:cs typeface="+mn-cs"/>
              </a:rPr>
              <a:t>Die Bilder können kostenlos heruntergeladen und uneingeschränkt genutzt, geändert und weiterbearbeitet werden. Eine Registrierung ist nicht notwendig, wird aber bei Bildern in hoher Auflösung empfohlen.</a:t>
            </a:r>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EA3A0-61D3-4496-AA01-8BBA00C87E2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8423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200" b="1" kern="1200" dirty="0">
                <a:solidFill>
                  <a:schemeClr val="tx1"/>
                </a:solidFill>
                <a:effectLst/>
                <a:latin typeface="+mn-lt"/>
                <a:ea typeface="+mn-ea"/>
                <a:cs typeface="+mn-cs"/>
              </a:rPr>
              <a:t>Bilddatenbanken mit positiven Altersbildern:</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b="1" kern="1200" dirty="0">
                <a:solidFill>
                  <a:schemeClr val="tx1"/>
                </a:solidFill>
                <a:effectLst/>
                <a:latin typeface="+mn-lt"/>
                <a:ea typeface="+mn-ea"/>
                <a:cs typeface="+mn-cs"/>
              </a:rPr>
              <a:t>Das </a:t>
            </a:r>
            <a:r>
              <a:rPr lang="de-AT" sz="1200" b="1" kern="1200" dirty="0" err="1">
                <a:solidFill>
                  <a:schemeClr val="tx1"/>
                </a:solidFill>
                <a:effectLst/>
                <a:latin typeface="+mn-lt"/>
                <a:ea typeface="+mn-ea"/>
                <a:cs typeface="+mn-cs"/>
              </a:rPr>
              <a:t>Centre</a:t>
            </a:r>
            <a:r>
              <a:rPr lang="de-AT" sz="1200" b="1" kern="1200" dirty="0">
                <a:solidFill>
                  <a:schemeClr val="tx1"/>
                </a:solidFill>
                <a:effectLst/>
                <a:latin typeface="+mn-lt"/>
                <a:ea typeface="+mn-ea"/>
                <a:cs typeface="+mn-cs"/>
              </a:rPr>
              <a:t> </a:t>
            </a:r>
            <a:r>
              <a:rPr lang="de-AT" sz="1200" b="1" kern="1200" dirty="0" err="1">
                <a:solidFill>
                  <a:schemeClr val="tx1"/>
                </a:solidFill>
                <a:effectLst/>
                <a:latin typeface="+mn-lt"/>
                <a:ea typeface="+mn-ea"/>
                <a:cs typeface="+mn-cs"/>
              </a:rPr>
              <a:t>for</a:t>
            </a:r>
            <a:r>
              <a:rPr lang="de-AT" sz="1200" b="1" kern="1200" dirty="0">
                <a:solidFill>
                  <a:schemeClr val="tx1"/>
                </a:solidFill>
                <a:effectLst/>
                <a:latin typeface="+mn-lt"/>
                <a:ea typeface="+mn-ea"/>
                <a:cs typeface="+mn-cs"/>
              </a:rPr>
              <a:t> </a:t>
            </a:r>
            <a:r>
              <a:rPr lang="de-AT" sz="1200" b="1" kern="1200" dirty="0" err="1">
                <a:solidFill>
                  <a:schemeClr val="tx1"/>
                </a:solidFill>
                <a:effectLst/>
                <a:latin typeface="+mn-lt"/>
                <a:ea typeface="+mn-ea"/>
                <a:cs typeface="+mn-cs"/>
              </a:rPr>
              <a:t>Ageing</a:t>
            </a:r>
            <a:r>
              <a:rPr lang="de-AT" sz="1200" b="1" kern="1200" dirty="0">
                <a:solidFill>
                  <a:schemeClr val="tx1"/>
                </a:solidFill>
                <a:effectLst/>
                <a:latin typeface="+mn-lt"/>
                <a:ea typeface="+mn-ea"/>
                <a:cs typeface="+mn-cs"/>
              </a:rPr>
              <a:t> </a:t>
            </a:r>
            <a:r>
              <a:rPr lang="de-AT" sz="1200" b="1" kern="1200" dirty="0" err="1">
                <a:solidFill>
                  <a:schemeClr val="tx1"/>
                </a:solidFill>
                <a:effectLst/>
                <a:latin typeface="+mn-lt"/>
                <a:ea typeface="+mn-ea"/>
                <a:cs typeface="+mn-cs"/>
              </a:rPr>
              <a:t>Better</a:t>
            </a:r>
            <a:r>
              <a:rPr lang="de-AT" sz="1200" b="1" kern="1200" dirty="0">
                <a:solidFill>
                  <a:schemeClr val="tx1"/>
                </a:solidFill>
                <a:effectLst/>
                <a:latin typeface="+mn-lt"/>
                <a:ea typeface="+mn-ea"/>
                <a:cs typeface="+mn-cs"/>
              </a:rPr>
              <a:t> (gemeinnützige Organisation in England und Wales) hat eine kleine Datenbank mit Bilder erstellt, die Menschen ab 50 positiv und realistisch darstellen.</a:t>
            </a: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dirty="0">
                <a:solidFill>
                  <a:schemeClr val="tx1"/>
                </a:solidFill>
                <a:effectLst/>
                <a:latin typeface="+mn-lt"/>
                <a:ea typeface="+mn-ea"/>
                <a:cs typeface="+mn-cs"/>
              </a:rPr>
              <a:t>Die Bilder sind kostenlos, eine Registrierung ist nicht notwendig, aber die Angabe der E-Mail-Adresse ist erforderlich. Die Anzahl der Bilder ist recht klein.</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EA3A0-61D3-4496-AA01-8BBA00C87E2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1323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kern="1200" dirty="0">
                <a:solidFill>
                  <a:schemeClr val="tx1"/>
                </a:solidFill>
                <a:effectLst/>
                <a:latin typeface="+mn-lt"/>
                <a:ea typeface="+mn-ea"/>
                <a:cs typeface="+mn-cs"/>
              </a:rPr>
              <a:t>Die Datenbank wird von dem Verein „Sozialhelden“ betrieben. Sie bietet „</a:t>
            </a:r>
            <a:r>
              <a:rPr lang="de-DE" sz="1200" kern="1200" dirty="0">
                <a:solidFill>
                  <a:schemeClr val="tx1"/>
                </a:solidFill>
                <a:effectLst/>
                <a:latin typeface="+mn-lt"/>
                <a:ea typeface="+mn-ea"/>
                <a:cs typeface="+mn-cs"/>
              </a:rPr>
              <a:t>Klischeefreie Bilder“ , insbesondere von Menschen mit Behinderungen.</a:t>
            </a:r>
          </a:p>
          <a:p>
            <a:r>
              <a:rPr lang="de-AT" sz="1200" kern="1200" dirty="0">
                <a:solidFill>
                  <a:schemeClr val="tx1"/>
                </a:solidFill>
                <a:effectLst/>
                <a:latin typeface="+mn-lt"/>
                <a:ea typeface="+mn-ea"/>
                <a:cs typeface="+mn-cs"/>
              </a:rPr>
              <a:t>„Die Fotodatenbank soll ein Angebot sein, um die Vielfältigkeit der Gesellschaft abzubilden.“ (https://gesellschaftsbilder.de/page/%C3%9Cber%20das%20projekt)</a:t>
            </a:r>
            <a:endParaRPr lang="de-DE" sz="1200" kern="1200" dirty="0">
              <a:solidFill>
                <a:schemeClr val="tx1"/>
              </a:solidFill>
              <a:effectLst/>
              <a:latin typeface="+mn-lt"/>
              <a:ea typeface="+mn-ea"/>
              <a:cs typeface="+mn-cs"/>
            </a:endParaRPr>
          </a:p>
          <a:p>
            <a:r>
              <a:rPr lang="de-AT" sz="1200" kern="1200" dirty="0">
                <a:solidFill>
                  <a:schemeClr val="tx1"/>
                </a:solidFill>
                <a:effectLst/>
                <a:latin typeface="+mn-lt"/>
                <a:ea typeface="+mn-ea"/>
                <a:cs typeface="+mn-cs"/>
              </a:rPr>
              <a:t>Die redaktionelle Nutzung der Bilder ist kostenlos, die Nennung des Urhebers ist aber erforderlich.</a:t>
            </a:r>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EA3A0-61D3-4496-AA01-8BBA00C87E2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5977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Die App „Ausschneiden und Skizzieren“ ersetzt das bisherige </a:t>
            </a:r>
            <a:r>
              <a:rPr lang="de-DE" sz="1200" kern="1200" dirty="0" err="1">
                <a:solidFill>
                  <a:schemeClr val="tx1"/>
                </a:solidFill>
                <a:effectLst/>
                <a:latin typeface="+mn-lt"/>
                <a:ea typeface="+mn-ea"/>
                <a:cs typeface="+mn-cs"/>
              </a:rPr>
              <a:t>Snipping</a:t>
            </a:r>
            <a:r>
              <a:rPr lang="de-DE" sz="1200" kern="1200" dirty="0">
                <a:solidFill>
                  <a:schemeClr val="tx1"/>
                </a:solidFill>
                <a:effectLst/>
                <a:latin typeface="+mn-lt"/>
                <a:ea typeface="+mn-ea"/>
                <a:cs typeface="+mn-cs"/>
              </a:rPr>
              <a:t> Tool zum „ausschneiden“ eines Bereiches auf dem Bildschirm.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r>
              <a:rPr lang="de-DE" dirty="0"/>
              <a:t>Mit der App „</a:t>
            </a:r>
            <a:r>
              <a:rPr lang="de-DE" dirty="0">
                <a:hlinkClick r:id="rId3"/>
              </a:rPr>
              <a:t>Ausschneiden und Skizzieren</a:t>
            </a:r>
            <a:r>
              <a:rPr lang="de-DE" dirty="0"/>
              <a:t>“ können sie in Windows 10 Screenshots erstellen. Seit dem „</a:t>
            </a:r>
            <a:r>
              <a:rPr lang="de-DE" dirty="0">
                <a:hlinkClick r:id="rId4"/>
              </a:rPr>
              <a:t>Windows 10 Oktober 2018 Update</a:t>
            </a:r>
            <a:r>
              <a:rPr lang="de-DE" dirty="0"/>
              <a:t>“ ist das neue Screenshot-Programm bereits vorinstalliert.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EA3A0-61D3-4496-AA01-8BBA00C87E2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6487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kern="1200" dirty="0">
                <a:solidFill>
                  <a:schemeClr val="tx1"/>
                </a:solidFill>
                <a:effectLst/>
                <a:latin typeface="+mn-lt"/>
                <a:ea typeface="+mn-ea"/>
                <a:cs typeface="+mn-cs"/>
              </a:rPr>
              <a:t>Eine Möglichkeit ist: </a:t>
            </a:r>
            <a:r>
              <a:rPr lang="de-DE" sz="1200" b="1" kern="1200" dirty="0">
                <a:solidFill>
                  <a:schemeClr val="tx1"/>
                </a:solidFill>
                <a:effectLst/>
                <a:latin typeface="+mn-lt"/>
                <a:ea typeface="+mn-ea"/>
                <a:cs typeface="+mn-cs"/>
              </a:rPr>
              <a:t>Rechteckiges Ausschneiden </a:t>
            </a:r>
            <a:r>
              <a:rPr lang="de-DE" sz="1200" kern="1200" dirty="0">
                <a:solidFill>
                  <a:schemeClr val="tx1"/>
                </a:solidFill>
                <a:effectLst/>
                <a:latin typeface="+mn-lt"/>
                <a:ea typeface="+mn-ea"/>
                <a:cs typeface="+mn-cs"/>
              </a:rPr>
              <a:t>(dafür ziehen Sie mit der Maus ein Rechteck um den Bereich, den Sie als Screenshot speichern möchten). Weitere Möglichkeiten, um einen Screenshot zu machen, sind: </a:t>
            </a:r>
            <a:r>
              <a:rPr lang="de-DE" sz="1200" b="1" kern="1200" dirty="0">
                <a:solidFill>
                  <a:schemeClr val="tx1"/>
                </a:solidFill>
                <a:effectLst/>
                <a:latin typeface="+mn-lt"/>
                <a:ea typeface="+mn-ea"/>
                <a:cs typeface="+mn-cs"/>
              </a:rPr>
              <a:t>Freies Ausschneiden, Fenster ausschneiden, Vollbild ausschneiden oder Schließen.</a:t>
            </a: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EA3A0-61D3-4496-AA01-8BBA00C87E2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174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2AB8DF8A-2D96-4BD5-9A66-08F3323316F3}" type="datetimeFigureOut">
              <a:rPr lang="de-DE" smtClean="0"/>
              <a:t>20.07.2022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A87CE89-7923-499E-826B-6B44B4DD2FE9}" type="slidenum">
              <a:rPr lang="de-DE" smtClean="0"/>
              <a:t>‹Nr.›</a:t>
            </a:fld>
            <a:endParaRPr lang="de-DE"/>
          </a:p>
        </p:txBody>
      </p:sp>
    </p:spTree>
    <p:extLst>
      <p:ext uri="{BB962C8B-B14F-4D97-AF65-F5344CB8AC3E}">
        <p14:creationId xmlns:p14="http://schemas.microsoft.com/office/powerpoint/2010/main" val="2040358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AB8DF8A-2D96-4BD5-9A66-08F3323316F3}" type="datetimeFigureOut">
              <a:rPr lang="de-DE" smtClean="0"/>
              <a:t>20.07.2022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A87CE89-7923-499E-826B-6B44B4DD2FE9}" type="slidenum">
              <a:rPr lang="de-DE" smtClean="0"/>
              <a:t>‹Nr.›</a:t>
            </a:fld>
            <a:endParaRPr lang="de-DE"/>
          </a:p>
        </p:txBody>
      </p:sp>
    </p:spTree>
    <p:extLst>
      <p:ext uri="{BB962C8B-B14F-4D97-AF65-F5344CB8AC3E}">
        <p14:creationId xmlns:p14="http://schemas.microsoft.com/office/powerpoint/2010/main" val="1687625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AB8DF8A-2D96-4BD5-9A66-08F3323316F3}" type="datetimeFigureOut">
              <a:rPr lang="de-DE" smtClean="0"/>
              <a:t>20.07.2022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A87CE89-7923-499E-826B-6B44B4DD2FE9}" type="slidenum">
              <a:rPr lang="de-DE" smtClean="0"/>
              <a:t>‹Nr.›</a:t>
            </a:fld>
            <a:endParaRPr lang="de-DE"/>
          </a:p>
        </p:txBody>
      </p:sp>
    </p:spTree>
    <p:extLst>
      <p:ext uri="{BB962C8B-B14F-4D97-AF65-F5344CB8AC3E}">
        <p14:creationId xmlns:p14="http://schemas.microsoft.com/office/powerpoint/2010/main" val="2058602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AB8DF8A-2D96-4BD5-9A66-08F3323316F3}" type="datetimeFigureOut">
              <a:rPr lang="de-DE" smtClean="0"/>
              <a:t>20.07.2022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A87CE89-7923-499E-826B-6B44B4DD2FE9}" type="slidenum">
              <a:rPr lang="de-DE" smtClean="0"/>
              <a:t>‹Nr.›</a:t>
            </a:fld>
            <a:endParaRPr lang="de-DE"/>
          </a:p>
        </p:txBody>
      </p:sp>
    </p:spTree>
    <p:extLst>
      <p:ext uri="{BB962C8B-B14F-4D97-AF65-F5344CB8AC3E}">
        <p14:creationId xmlns:p14="http://schemas.microsoft.com/office/powerpoint/2010/main" val="2622913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2AB8DF8A-2D96-4BD5-9A66-08F3323316F3}" type="datetimeFigureOut">
              <a:rPr lang="de-DE" smtClean="0"/>
              <a:t>20.07.2022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A87CE89-7923-499E-826B-6B44B4DD2FE9}" type="slidenum">
              <a:rPr lang="de-DE" smtClean="0"/>
              <a:t>‹Nr.›</a:t>
            </a:fld>
            <a:endParaRPr lang="de-DE"/>
          </a:p>
        </p:txBody>
      </p:sp>
    </p:spTree>
    <p:extLst>
      <p:ext uri="{BB962C8B-B14F-4D97-AF65-F5344CB8AC3E}">
        <p14:creationId xmlns:p14="http://schemas.microsoft.com/office/powerpoint/2010/main" val="1473164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2AB8DF8A-2D96-4BD5-9A66-08F3323316F3}" type="datetimeFigureOut">
              <a:rPr lang="de-DE" smtClean="0"/>
              <a:t>20.07.2022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A87CE89-7923-499E-826B-6B44B4DD2FE9}" type="slidenum">
              <a:rPr lang="de-DE" smtClean="0"/>
              <a:t>‹Nr.›</a:t>
            </a:fld>
            <a:endParaRPr lang="de-DE"/>
          </a:p>
        </p:txBody>
      </p:sp>
    </p:spTree>
    <p:extLst>
      <p:ext uri="{BB962C8B-B14F-4D97-AF65-F5344CB8AC3E}">
        <p14:creationId xmlns:p14="http://schemas.microsoft.com/office/powerpoint/2010/main" val="4139265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2AB8DF8A-2D96-4BD5-9A66-08F3323316F3}" type="datetimeFigureOut">
              <a:rPr lang="de-DE" smtClean="0"/>
              <a:t>20.07.2022</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FA87CE89-7923-499E-826B-6B44B4DD2FE9}" type="slidenum">
              <a:rPr lang="de-DE" smtClean="0"/>
              <a:t>‹Nr.›</a:t>
            </a:fld>
            <a:endParaRPr lang="de-DE"/>
          </a:p>
        </p:txBody>
      </p:sp>
    </p:spTree>
    <p:extLst>
      <p:ext uri="{BB962C8B-B14F-4D97-AF65-F5344CB8AC3E}">
        <p14:creationId xmlns:p14="http://schemas.microsoft.com/office/powerpoint/2010/main" val="1949130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2AB8DF8A-2D96-4BD5-9A66-08F3323316F3}" type="datetimeFigureOut">
              <a:rPr lang="de-DE" smtClean="0"/>
              <a:t>20.07.2022</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FA87CE89-7923-499E-826B-6B44B4DD2FE9}" type="slidenum">
              <a:rPr lang="de-DE" smtClean="0"/>
              <a:t>‹Nr.›</a:t>
            </a:fld>
            <a:endParaRPr lang="de-DE"/>
          </a:p>
        </p:txBody>
      </p:sp>
    </p:spTree>
    <p:extLst>
      <p:ext uri="{BB962C8B-B14F-4D97-AF65-F5344CB8AC3E}">
        <p14:creationId xmlns:p14="http://schemas.microsoft.com/office/powerpoint/2010/main" val="4054598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8DF8A-2D96-4BD5-9A66-08F3323316F3}" type="datetimeFigureOut">
              <a:rPr lang="de-DE" smtClean="0"/>
              <a:t>20.07.2022</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FA87CE89-7923-499E-826B-6B44B4DD2FE9}" type="slidenum">
              <a:rPr lang="de-DE" smtClean="0"/>
              <a:t>‹Nr.›</a:t>
            </a:fld>
            <a:endParaRPr lang="de-DE"/>
          </a:p>
        </p:txBody>
      </p:sp>
    </p:spTree>
    <p:extLst>
      <p:ext uri="{BB962C8B-B14F-4D97-AF65-F5344CB8AC3E}">
        <p14:creationId xmlns:p14="http://schemas.microsoft.com/office/powerpoint/2010/main" val="3824846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2AB8DF8A-2D96-4BD5-9A66-08F3323316F3}" type="datetimeFigureOut">
              <a:rPr lang="de-DE" smtClean="0"/>
              <a:t>20.07.2022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A87CE89-7923-499E-826B-6B44B4DD2FE9}" type="slidenum">
              <a:rPr lang="de-DE" smtClean="0"/>
              <a:t>‹Nr.›</a:t>
            </a:fld>
            <a:endParaRPr lang="de-DE"/>
          </a:p>
        </p:txBody>
      </p:sp>
    </p:spTree>
    <p:extLst>
      <p:ext uri="{BB962C8B-B14F-4D97-AF65-F5344CB8AC3E}">
        <p14:creationId xmlns:p14="http://schemas.microsoft.com/office/powerpoint/2010/main" val="1723739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2AB8DF8A-2D96-4BD5-9A66-08F3323316F3}" type="datetimeFigureOut">
              <a:rPr lang="de-DE" smtClean="0"/>
              <a:t>20.07.2022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A87CE89-7923-499E-826B-6B44B4DD2FE9}" type="slidenum">
              <a:rPr lang="de-DE" smtClean="0"/>
              <a:t>‹Nr.›</a:t>
            </a:fld>
            <a:endParaRPr lang="de-DE"/>
          </a:p>
        </p:txBody>
      </p:sp>
    </p:spTree>
    <p:extLst>
      <p:ext uri="{BB962C8B-B14F-4D97-AF65-F5344CB8AC3E}">
        <p14:creationId xmlns:p14="http://schemas.microsoft.com/office/powerpoint/2010/main" val="1832023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8DF8A-2D96-4BD5-9A66-08F3323316F3}" type="datetimeFigureOut">
              <a:rPr lang="de-DE" smtClean="0"/>
              <a:t>20.07.2022</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7CE89-7923-499E-826B-6B44B4DD2FE9}" type="slidenum">
              <a:rPr lang="de-DE" smtClean="0"/>
              <a:t>‹Nr.›</a:t>
            </a:fld>
            <a:endParaRPr lang="de-DE"/>
          </a:p>
        </p:txBody>
      </p:sp>
    </p:spTree>
    <p:extLst>
      <p:ext uri="{BB962C8B-B14F-4D97-AF65-F5344CB8AC3E}">
        <p14:creationId xmlns:p14="http://schemas.microsoft.com/office/powerpoint/2010/main" val="12530309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e.wikipedia.org/wiki/Paint.NE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creativecommons.org/licenses/by-sa/4.0/deed.de" TargetMode="External"/><Relationship Id="rId7" Type="http://schemas.openxmlformats.org/officeDocument/2006/relationships/image" Target="../media/image24.png"/><Relationship Id="rId2" Type="http://schemas.openxmlformats.org/officeDocument/2006/relationships/hyperlink" Target="http://www.bridgethegap-project.eu/" TargetMode="Externa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png"/><Relationship Id="rId4" Type="http://schemas.openxmlformats.org/officeDocument/2006/relationships/image" Target="../media/image21.emf"/><Relationship Id="rId9"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6F1005-D222-4A8E-A2C7-48F2E0A8F1CD}"/>
              </a:ext>
            </a:extLst>
          </p:cNvPr>
          <p:cNvSpPr>
            <a:spLocks noGrp="1"/>
          </p:cNvSpPr>
          <p:nvPr>
            <p:ph type="ctrTitle"/>
          </p:nvPr>
        </p:nvSpPr>
        <p:spPr/>
        <p:txBody>
          <a:bodyPr>
            <a:normAutofit/>
          </a:bodyPr>
          <a:lstStyle/>
          <a:p>
            <a:br>
              <a:rPr lang="de-DE" dirty="0"/>
            </a:br>
            <a:endParaRPr lang="de-DE" dirty="0"/>
          </a:p>
        </p:txBody>
      </p:sp>
      <p:sp>
        <p:nvSpPr>
          <p:cNvPr id="3" name="Untertitel 2">
            <a:extLst>
              <a:ext uri="{FF2B5EF4-FFF2-40B4-BE49-F238E27FC236}">
                <a16:creationId xmlns:a16="http://schemas.microsoft.com/office/drawing/2014/main" id="{7D7C23F2-29E1-4962-8140-4E053769F649}"/>
              </a:ext>
            </a:extLst>
          </p:cNvPr>
          <p:cNvSpPr>
            <a:spLocks noGrp="1"/>
          </p:cNvSpPr>
          <p:nvPr>
            <p:ph type="subTitle" idx="1"/>
          </p:nvPr>
        </p:nvSpPr>
        <p:spPr>
          <a:xfrm>
            <a:off x="1498600" y="2950788"/>
            <a:ext cx="9144000" cy="1671639"/>
          </a:xfrm>
        </p:spPr>
        <p:txBody>
          <a:bodyPr>
            <a:normAutofit/>
          </a:bodyPr>
          <a:lstStyle/>
          <a:p>
            <a:pPr>
              <a:lnSpc>
                <a:spcPct val="130000"/>
              </a:lnSpc>
            </a:pPr>
            <a:r>
              <a:rPr lang="de-DE" sz="3900" dirty="0">
                <a:solidFill>
                  <a:srgbClr val="C7501B"/>
                </a:solidFill>
              </a:rPr>
              <a:t>Tipps zu Bilddatenbanken, Bildschirmausschnitten und Bildbearbeitung</a:t>
            </a:r>
            <a:r>
              <a:rPr lang="de-DE" sz="1700" b="1" dirty="0"/>
              <a:t> </a:t>
            </a:r>
            <a:endParaRPr lang="de-DE" sz="1700" dirty="0"/>
          </a:p>
          <a:p>
            <a:endParaRPr lang="de-DE" sz="5400" dirty="0">
              <a:solidFill>
                <a:srgbClr val="C7501B"/>
              </a:solidFill>
            </a:endParaRPr>
          </a:p>
        </p:txBody>
      </p:sp>
      <p:pic>
        <p:nvPicPr>
          <p:cNvPr id="8" name="Grafik 7">
            <a:extLst>
              <a:ext uri="{FF2B5EF4-FFF2-40B4-BE49-F238E27FC236}">
                <a16:creationId xmlns:a16="http://schemas.microsoft.com/office/drawing/2014/main" id="{351E150D-5CE4-42CA-8B54-1F295AC01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8809" y="613732"/>
            <a:ext cx="2703582" cy="1984252"/>
          </a:xfrm>
          <a:prstGeom prst="rect">
            <a:avLst/>
          </a:prstGeom>
        </p:spPr>
      </p:pic>
      <p:sp>
        <p:nvSpPr>
          <p:cNvPr id="9" name="Textfeld 8">
            <a:extLst>
              <a:ext uri="{FF2B5EF4-FFF2-40B4-BE49-F238E27FC236}">
                <a16:creationId xmlns:a16="http://schemas.microsoft.com/office/drawing/2014/main" id="{DEE7200B-4F23-4810-9D47-F5DF2B8F91C4}"/>
              </a:ext>
            </a:extLst>
          </p:cNvPr>
          <p:cNvSpPr txBox="1"/>
          <p:nvPr/>
        </p:nvSpPr>
        <p:spPr>
          <a:xfrm>
            <a:off x="1034143" y="4886873"/>
            <a:ext cx="10938782" cy="646331"/>
          </a:xfrm>
          <a:prstGeom prst="rect">
            <a:avLst/>
          </a:prstGeom>
          <a:noFill/>
        </p:spPr>
        <p:txBody>
          <a:bodyPr wrap="square" rtlCol="0">
            <a:spAutoFit/>
          </a:bodyPr>
          <a:lstStyle/>
          <a:p>
            <a:pPr lvl="0" defTabSz="457200">
              <a:defRPr/>
            </a:pPr>
            <a:r>
              <a:rPr lang="de-DE" dirty="0">
                <a:solidFill>
                  <a:prstClr val="black"/>
                </a:solidFill>
                <a:latin typeface="Calibri" panose="020F0502020204030204"/>
              </a:rPr>
              <a:t>Erstellt als Lerneinheit über digitale Werkzeuge von </a:t>
            </a:r>
            <a:r>
              <a:rPr lang="de-DE" dirty="0">
                <a:solidFill>
                  <a:prstClr val="black"/>
                </a:solidFill>
              </a:rPr>
              <a:t>Jana Eckert</a:t>
            </a:r>
            <a:r>
              <a:rPr lang="de-DE" dirty="0">
                <a:solidFill>
                  <a:prstClr val="black"/>
                </a:solidFill>
                <a:latin typeface="Calibri" panose="020F0502020204030204"/>
              </a:rPr>
              <a:t> für den 3. Bridge </a:t>
            </a:r>
            <a:r>
              <a:rPr lang="de-DE" dirty="0" err="1">
                <a:solidFill>
                  <a:prstClr val="black"/>
                </a:solidFill>
                <a:latin typeface="Calibri" panose="020F0502020204030204"/>
              </a:rPr>
              <a:t>the</a:t>
            </a:r>
            <a:r>
              <a:rPr lang="de-DE" dirty="0">
                <a:solidFill>
                  <a:prstClr val="black"/>
                </a:solidFill>
                <a:latin typeface="Calibri" panose="020F0502020204030204"/>
              </a:rPr>
              <a:t> Gap!-Workshop in Bad Vilbel am 20. September 2021</a:t>
            </a:r>
            <a:endParaRPr kumimoji="0" lang="de-DE"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Grafik 15">
            <a:extLst>
              <a:ext uri="{FF2B5EF4-FFF2-40B4-BE49-F238E27FC236}">
                <a16:creationId xmlns:a16="http://schemas.microsoft.com/office/drawing/2014/main" id="{B48A1374-E352-4E1E-A08F-97712B2C7D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075" y="5480048"/>
            <a:ext cx="4886325" cy="1457325"/>
          </a:xfrm>
          <a:prstGeom prst="rect">
            <a:avLst/>
          </a:prstGeom>
        </p:spPr>
      </p:pic>
      <p:pic>
        <p:nvPicPr>
          <p:cNvPr id="18" name="Grafik 17">
            <a:extLst>
              <a:ext uri="{FF2B5EF4-FFF2-40B4-BE49-F238E27FC236}">
                <a16:creationId xmlns:a16="http://schemas.microsoft.com/office/drawing/2014/main" id="{BB008F10-BC43-4BA2-ACE0-B780A69893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99925" y="5576807"/>
            <a:ext cx="3592075" cy="1026046"/>
          </a:xfrm>
          <a:prstGeom prst="rect">
            <a:avLst/>
          </a:prstGeom>
        </p:spPr>
      </p:pic>
    </p:spTree>
    <p:extLst>
      <p:ext uri="{BB962C8B-B14F-4D97-AF65-F5344CB8AC3E}">
        <p14:creationId xmlns:p14="http://schemas.microsoft.com/office/powerpoint/2010/main" val="28534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680302-A11C-4523-8247-049A58F6CCD6}"/>
              </a:ext>
            </a:extLst>
          </p:cNvPr>
          <p:cNvSpPr>
            <a:spLocks noGrp="1"/>
          </p:cNvSpPr>
          <p:nvPr>
            <p:ph type="title"/>
          </p:nvPr>
        </p:nvSpPr>
        <p:spPr>
          <a:xfrm>
            <a:off x="615177" y="193209"/>
            <a:ext cx="11110658" cy="1272520"/>
          </a:xfrm>
        </p:spPr>
        <p:txBody>
          <a:bodyPr>
            <a:noAutofit/>
          </a:bodyPr>
          <a:lstStyle/>
          <a:p>
            <a:endParaRPr lang="de-DE" sz="2800" dirty="0"/>
          </a:p>
        </p:txBody>
      </p:sp>
      <p:sp>
        <p:nvSpPr>
          <p:cNvPr id="3" name="Inhaltsplatzhalter 2">
            <a:extLst>
              <a:ext uri="{FF2B5EF4-FFF2-40B4-BE49-F238E27FC236}">
                <a16:creationId xmlns:a16="http://schemas.microsoft.com/office/drawing/2014/main" id="{5A1D81B2-5770-40F3-BC6C-F5A167345EB8}"/>
              </a:ext>
            </a:extLst>
          </p:cNvPr>
          <p:cNvSpPr>
            <a:spLocks noGrp="1"/>
          </p:cNvSpPr>
          <p:nvPr>
            <p:ph idx="1"/>
          </p:nvPr>
        </p:nvSpPr>
        <p:spPr/>
        <p:txBody>
          <a:bodyPr/>
          <a:lstStyle/>
          <a:p>
            <a:endParaRPr lang="de-DE" dirty="0"/>
          </a:p>
          <a:p>
            <a:endParaRPr lang="de-DE" dirty="0"/>
          </a:p>
          <a:p>
            <a:endParaRPr lang="de-DE" dirty="0"/>
          </a:p>
        </p:txBody>
      </p:sp>
      <p:pic>
        <p:nvPicPr>
          <p:cNvPr id="5" name="Grafik 4">
            <a:extLst>
              <a:ext uri="{FF2B5EF4-FFF2-40B4-BE49-F238E27FC236}">
                <a16:creationId xmlns:a16="http://schemas.microsoft.com/office/drawing/2014/main" id="{CCD3566F-A14E-45B8-892F-09D113E0053F}"/>
              </a:ext>
            </a:extLst>
          </p:cNvPr>
          <p:cNvPicPr>
            <a:picLocks noChangeAspect="1"/>
          </p:cNvPicPr>
          <p:nvPr/>
        </p:nvPicPr>
        <p:blipFill rotWithShape="1">
          <a:blip r:embed="rId3"/>
          <a:srcRect l="14643" t="26402" b="-9911"/>
          <a:stretch/>
        </p:blipFill>
        <p:spPr>
          <a:xfrm>
            <a:off x="838200" y="321469"/>
            <a:ext cx="10406743" cy="5724212"/>
          </a:xfrm>
          <a:prstGeom prst="rect">
            <a:avLst/>
          </a:prstGeom>
        </p:spPr>
      </p:pic>
      <p:cxnSp>
        <p:nvCxnSpPr>
          <p:cNvPr id="7" name="Gerade Verbindung mit Pfeil 6">
            <a:extLst>
              <a:ext uri="{FF2B5EF4-FFF2-40B4-BE49-F238E27FC236}">
                <a16:creationId xmlns:a16="http://schemas.microsoft.com/office/drawing/2014/main" id="{ABA97607-8BAD-4F60-8D67-0F6DE26F2684}"/>
              </a:ext>
            </a:extLst>
          </p:cNvPr>
          <p:cNvCxnSpPr>
            <a:cxnSpLocks/>
          </p:cNvCxnSpPr>
          <p:nvPr/>
        </p:nvCxnSpPr>
        <p:spPr>
          <a:xfrm>
            <a:off x="6096000" y="4412343"/>
            <a:ext cx="1930401" cy="11611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414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680302-A11C-4523-8247-049A58F6CCD6}"/>
              </a:ext>
            </a:extLst>
          </p:cNvPr>
          <p:cNvSpPr>
            <a:spLocks noGrp="1"/>
          </p:cNvSpPr>
          <p:nvPr>
            <p:ph type="title"/>
          </p:nvPr>
        </p:nvSpPr>
        <p:spPr>
          <a:xfrm>
            <a:off x="615177" y="193209"/>
            <a:ext cx="11110658" cy="1272520"/>
          </a:xfrm>
        </p:spPr>
        <p:txBody>
          <a:bodyPr>
            <a:noAutofit/>
          </a:bodyPr>
          <a:lstStyle/>
          <a:p>
            <a:r>
              <a:rPr lang="de-DE" sz="2800" dirty="0">
                <a:solidFill>
                  <a:srgbClr val="D5561D"/>
                </a:solidFill>
              </a:rPr>
              <a:t>Übung zur Lerneinheit</a:t>
            </a:r>
            <a:endParaRPr lang="de-DE" sz="2800" dirty="0"/>
          </a:p>
        </p:txBody>
      </p:sp>
      <p:sp>
        <p:nvSpPr>
          <p:cNvPr id="3" name="Inhaltsplatzhalter 2">
            <a:extLst>
              <a:ext uri="{FF2B5EF4-FFF2-40B4-BE49-F238E27FC236}">
                <a16:creationId xmlns:a16="http://schemas.microsoft.com/office/drawing/2014/main" id="{5A1D81B2-5770-40F3-BC6C-F5A167345EB8}"/>
              </a:ext>
            </a:extLst>
          </p:cNvPr>
          <p:cNvSpPr>
            <a:spLocks noGrp="1"/>
          </p:cNvSpPr>
          <p:nvPr>
            <p:ph idx="1"/>
          </p:nvPr>
        </p:nvSpPr>
        <p:spPr/>
        <p:txBody>
          <a:bodyPr/>
          <a:lstStyle/>
          <a:p>
            <a:endParaRPr lang="de-DE" dirty="0"/>
          </a:p>
          <a:p>
            <a:endParaRPr lang="de-DE" dirty="0"/>
          </a:p>
          <a:p>
            <a:endParaRPr lang="de-DE" dirty="0"/>
          </a:p>
        </p:txBody>
      </p:sp>
      <p:pic>
        <p:nvPicPr>
          <p:cNvPr id="4" name="Grafik 3">
            <a:extLst>
              <a:ext uri="{FF2B5EF4-FFF2-40B4-BE49-F238E27FC236}">
                <a16:creationId xmlns:a16="http://schemas.microsoft.com/office/drawing/2014/main" id="{A4E02007-FEA3-4E24-BE34-5D4BD7E46935}"/>
              </a:ext>
            </a:extLst>
          </p:cNvPr>
          <p:cNvPicPr>
            <a:picLocks noChangeAspect="1"/>
          </p:cNvPicPr>
          <p:nvPr/>
        </p:nvPicPr>
        <p:blipFill>
          <a:blip r:embed="rId3"/>
          <a:stretch>
            <a:fillRect/>
          </a:stretch>
        </p:blipFill>
        <p:spPr>
          <a:xfrm>
            <a:off x="0" y="1673"/>
            <a:ext cx="12192000" cy="6854653"/>
          </a:xfrm>
          <a:prstGeom prst="rect">
            <a:avLst/>
          </a:prstGeom>
        </p:spPr>
      </p:pic>
    </p:spTree>
    <p:extLst>
      <p:ext uri="{BB962C8B-B14F-4D97-AF65-F5344CB8AC3E}">
        <p14:creationId xmlns:p14="http://schemas.microsoft.com/office/powerpoint/2010/main" val="1955125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680302-A11C-4523-8247-049A58F6CCD6}"/>
              </a:ext>
            </a:extLst>
          </p:cNvPr>
          <p:cNvSpPr>
            <a:spLocks noGrp="1"/>
          </p:cNvSpPr>
          <p:nvPr>
            <p:ph type="title"/>
          </p:nvPr>
        </p:nvSpPr>
        <p:spPr>
          <a:xfrm>
            <a:off x="615177" y="193209"/>
            <a:ext cx="11110658" cy="1272520"/>
          </a:xfrm>
        </p:spPr>
        <p:txBody>
          <a:bodyPr>
            <a:noAutofit/>
          </a:bodyPr>
          <a:lstStyle/>
          <a:p>
            <a:r>
              <a:rPr lang="de-DE" sz="2800" dirty="0">
                <a:solidFill>
                  <a:srgbClr val="D5561D"/>
                </a:solidFill>
              </a:rPr>
              <a:t>Übung zur Lerneinheit</a:t>
            </a:r>
            <a:endParaRPr lang="de-DE" sz="2800" dirty="0"/>
          </a:p>
        </p:txBody>
      </p:sp>
      <p:sp>
        <p:nvSpPr>
          <p:cNvPr id="3" name="Inhaltsplatzhalter 2">
            <a:extLst>
              <a:ext uri="{FF2B5EF4-FFF2-40B4-BE49-F238E27FC236}">
                <a16:creationId xmlns:a16="http://schemas.microsoft.com/office/drawing/2014/main" id="{5A1D81B2-5770-40F3-BC6C-F5A167345EB8}"/>
              </a:ext>
            </a:extLst>
          </p:cNvPr>
          <p:cNvSpPr>
            <a:spLocks noGrp="1"/>
          </p:cNvSpPr>
          <p:nvPr>
            <p:ph idx="1"/>
          </p:nvPr>
        </p:nvSpPr>
        <p:spPr/>
        <p:txBody>
          <a:bodyPr/>
          <a:lstStyle/>
          <a:p>
            <a:endParaRPr lang="de-DE" dirty="0"/>
          </a:p>
          <a:p>
            <a:endParaRPr lang="de-DE" dirty="0"/>
          </a:p>
          <a:p>
            <a:endParaRPr lang="de-DE" dirty="0"/>
          </a:p>
        </p:txBody>
      </p:sp>
      <p:pic>
        <p:nvPicPr>
          <p:cNvPr id="4" name="Grafik 3">
            <a:extLst>
              <a:ext uri="{FF2B5EF4-FFF2-40B4-BE49-F238E27FC236}">
                <a16:creationId xmlns:a16="http://schemas.microsoft.com/office/drawing/2014/main" id="{A4E02007-FEA3-4E24-BE34-5D4BD7E46935}"/>
              </a:ext>
            </a:extLst>
          </p:cNvPr>
          <p:cNvPicPr>
            <a:picLocks noChangeAspect="1"/>
          </p:cNvPicPr>
          <p:nvPr/>
        </p:nvPicPr>
        <p:blipFill>
          <a:blip r:embed="rId3"/>
          <a:stretch>
            <a:fillRect/>
          </a:stretch>
        </p:blipFill>
        <p:spPr>
          <a:xfrm>
            <a:off x="0" y="1673"/>
            <a:ext cx="12192000" cy="6854653"/>
          </a:xfrm>
          <a:prstGeom prst="rect">
            <a:avLst/>
          </a:prstGeom>
        </p:spPr>
      </p:pic>
      <p:sp>
        <p:nvSpPr>
          <p:cNvPr id="5" name="Ellipse 4">
            <a:extLst>
              <a:ext uri="{FF2B5EF4-FFF2-40B4-BE49-F238E27FC236}">
                <a16:creationId xmlns:a16="http://schemas.microsoft.com/office/drawing/2014/main" id="{792A383A-998F-4E03-BE94-47EF36EABDE0}"/>
              </a:ext>
            </a:extLst>
          </p:cNvPr>
          <p:cNvSpPr/>
          <p:nvPr/>
        </p:nvSpPr>
        <p:spPr>
          <a:xfrm>
            <a:off x="4441371" y="193208"/>
            <a:ext cx="3120572" cy="6341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6868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680302-A11C-4523-8247-049A58F6CCD6}"/>
              </a:ext>
            </a:extLst>
          </p:cNvPr>
          <p:cNvSpPr>
            <a:spLocks noGrp="1"/>
          </p:cNvSpPr>
          <p:nvPr>
            <p:ph type="title"/>
          </p:nvPr>
        </p:nvSpPr>
        <p:spPr>
          <a:xfrm>
            <a:off x="615177" y="193209"/>
            <a:ext cx="11110658" cy="1272520"/>
          </a:xfrm>
        </p:spPr>
        <p:txBody>
          <a:bodyPr>
            <a:noAutofit/>
          </a:bodyPr>
          <a:lstStyle/>
          <a:p>
            <a:r>
              <a:rPr lang="de-DE" sz="2800" dirty="0">
                <a:solidFill>
                  <a:srgbClr val="D5561D"/>
                </a:solidFill>
              </a:rPr>
              <a:t>Übung zur Lerneinheit</a:t>
            </a:r>
            <a:endParaRPr lang="de-DE" sz="2800" dirty="0"/>
          </a:p>
        </p:txBody>
      </p:sp>
      <p:sp>
        <p:nvSpPr>
          <p:cNvPr id="3" name="Inhaltsplatzhalter 2">
            <a:extLst>
              <a:ext uri="{FF2B5EF4-FFF2-40B4-BE49-F238E27FC236}">
                <a16:creationId xmlns:a16="http://schemas.microsoft.com/office/drawing/2014/main" id="{5A1D81B2-5770-40F3-BC6C-F5A167345EB8}"/>
              </a:ext>
            </a:extLst>
          </p:cNvPr>
          <p:cNvSpPr>
            <a:spLocks noGrp="1"/>
          </p:cNvSpPr>
          <p:nvPr>
            <p:ph idx="1"/>
          </p:nvPr>
        </p:nvSpPr>
        <p:spPr/>
        <p:txBody>
          <a:bodyPr/>
          <a:lstStyle/>
          <a:p>
            <a:endParaRPr lang="de-DE" dirty="0"/>
          </a:p>
          <a:p>
            <a:endParaRPr lang="de-DE" dirty="0"/>
          </a:p>
          <a:p>
            <a:endParaRPr lang="de-DE" dirty="0"/>
          </a:p>
        </p:txBody>
      </p:sp>
      <p:pic>
        <p:nvPicPr>
          <p:cNvPr id="5" name="Grafik 4">
            <a:extLst>
              <a:ext uri="{FF2B5EF4-FFF2-40B4-BE49-F238E27FC236}">
                <a16:creationId xmlns:a16="http://schemas.microsoft.com/office/drawing/2014/main" id="{BCA17735-E0FF-4E06-AB9F-DBA7DA39E105}"/>
              </a:ext>
            </a:extLst>
          </p:cNvPr>
          <p:cNvPicPr>
            <a:picLocks noChangeAspect="1"/>
          </p:cNvPicPr>
          <p:nvPr/>
        </p:nvPicPr>
        <p:blipFill>
          <a:blip r:embed="rId3"/>
          <a:stretch>
            <a:fillRect/>
          </a:stretch>
        </p:blipFill>
        <p:spPr>
          <a:xfrm>
            <a:off x="0" y="3347"/>
            <a:ext cx="12192000" cy="6854653"/>
          </a:xfrm>
          <a:prstGeom prst="rect">
            <a:avLst/>
          </a:prstGeom>
        </p:spPr>
      </p:pic>
      <p:sp>
        <p:nvSpPr>
          <p:cNvPr id="6" name="Ellipse 5">
            <a:extLst>
              <a:ext uri="{FF2B5EF4-FFF2-40B4-BE49-F238E27FC236}">
                <a16:creationId xmlns:a16="http://schemas.microsoft.com/office/drawing/2014/main" id="{9F9A4E5D-31DB-482E-9BAA-7065CFA36003}"/>
              </a:ext>
            </a:extLst>
          </p:cNvPr>
          <p:cNvSpPr/>
          <p:nvPr/>
        </p:nvSpPr>
        <p:spPr>
          <a:xfrm>
            <a:off x="10435770" y="156344"/>
            <a:ext cx="918030" cy="6341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2476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680302-A11C-4523-8247-049A58F6CCD6}"/>
              </a:ext>
            </a:extLst>
          </p:cNvPr>
          <p:cNvSpPr>
            <a:spLocks noGrp="1"/>
          </p:cNvSpPr>
          <p:nvPr>
            <p:ph type="title"/>
          </p:nvPr>
        </p:nvSpPr>
        <p:spPr>
          <a:xfrm>
            <a:off x="0" y="628457"/>
            <a:ext cx="11353799" cy="708025"/>
          </a:xfrm>
        </p:spPr>
        <p:txBody>
          <a:bodyPr>
            <a:noAutofit/>
          </a:bodyPr>
          <a:lstStyle/>
          <a:p>
            <a:pPr algn="ctr"/>
            <a:r>
              <a:rPr lang="de-DE" sz="3600" dirty="0">
                <a:solidFill>
                  <a:srgbClr val="D5561D"/>
                </a:solidFill>
              </a:rPr>
              <a:t>Bearbeiten von Grafiken mit Paint.NET</a:t>
            </a:r>
            <a:br>
              <a:rPr lang="de-DE" sz="3200" dirty="0"/>
            </a:br>
            <a:endParaRPr lang="de-DE" sz="3200" dirty="0">
              <a:solidFill>
                <a:srgbClr val="D5561D"/>
              </a:solidFill>
            </a:endParaRPr>
          </a:p>
        </p:txBody>
      </p:sp>
      <p:sp>
        <p:nvSpPr>
          <p:cNvPr id="3" name="Inhaltsplatzhalter 2">
            <a:extLst>
              <a:ext uri="{FF2B5EF4-FFF2-40B4-BE49-F238E27FC236}">
                <a16:creationId xmlns:a16="http://schemas.microsoft.com/office/drawing/2014/main" id="{5A1D81B2-5770-40F3-BC6C-F5A167345EB8}"/>
              </a:ext>
            </a:extLst>
          </p:cNvPr>
          <p:cNvSpPr>
            <a:spLocks noGrp="1"/>
          </p:cNvSpPr>
          <p:nvPr>
            <p:ph idx="1"/>
          </p:nvPr>
        </p:nvSpPr>
        <p:spPr/>
        <p:txBody>
          <a:bodyPr/>
          <a:lstStyle/>
          <a:p>
            <a:endParaRPr lang="de-DE" dirty="0"/>
          </a:p>
          <a:p>
            <a:endParaRPr lang="de-DE" dirty="0"/>
          </a:p>
          <a:p>
            <a:endParaRPr lang="de-DE" dirty="0"/>
          </a:p>
        </p:txBody>
      </p:sp>
      <p:sp>
        <p:nvSpPr>
          <p:cNvPr id="4" name="Rechteck 3">
            <a:extLst>
              <a:ext uri="{FF2B5EF4-FFF2-40B4-BE49-F238E27FC236}">
                <a16:creationId xmlns:a16="http://schemas.microsoft.com/office/drawing/2014/main" id="{5B2DA2FF-8FBA-4211-932C-CADF8B6814D9}"/>
              </a:ext>
            </a:extLst>
          </p:cNvPr>
          <p:cNvSpPr/>
          <p:nvPr/>
        </p:nvSpPr>
        <p:spPr>
          <a:xfrm>
            <a:off x="663388" y="1555363"/>
            <a:ext cx="11053483" cy="3816429"/>
          </a:xfrm>
          <a:prstGeom prst="rect">
            <a:avLst/>
          </a:prstGeom>
        </p:spPr>
        <p:txBody>
          <a:bodyPr wrap="square">
            <a:spAutoFit/>
          </a:bodyPr>
          <a:lstStyle/>
          <a:p>
            <a:r>
              <a:rPr lang="de-AT" sz="2800" dirty="0"/>
              <a:t>„</a:t>
            </a:r>
            <a:r>
              <a:rPr lang="de-AT" sz="2800" b="1" dirty="0"/>
              <a:t>Paint.NET</a:t>
            </a:r>
            <a:r>
              <a:rPr lang="de-AT" sz="2800" dirty="0"/>
              <a:t> ist </a:t>
            </a:r>
            <a:r>
              <a:rPr lang="de-DE" sz="2800" dirty="0"/>
              <a:t>eine Bildbearbeitungssoftware für Microsoft Windows, die von der Washington State University und Microsoft entwickelt wurde. </a:t>
            </a:r>
          </a:p>
          <a:p>
            <a:r>
              <a:rPr lang="de-DE" sz="2800" dirty="0"/>
              <a:t>Ursprünglich als eine einfache, kostenlose Alternative zu Microsoft Paint gedacht, bietet die Software mittlerweile auch anspruchsvollere Funktionen, wie zum Beispiel das Arbeiten mit Ebenen. Die Bedienung von Paint.NET orientiert sich am Marktführer Adobe Photoshop.“</a:t>
            </a:r>
          </a:p>
          <a:p>
            <a:pPr algn="r"/>
            <a:r>
              <a:rPr lang="de-AT" dirty="0"/>
              <a:t> (</a:t>
            </a:r>
            <a:r>
              <a:rPr lang="de-AT" u="sng" dirty="0">
                <a:hlinkClick r:id="rId3"/>
              </a:rPr>
              <a:t>https://de.wikipedia.org/wiki/Paint.NET</a:t>
            </a:r>
            <a:r>
              <a:rPr lang="de-AT" dirty="0"/>
              <a:t>)</a:t>
            </a:r>
            <a:endParaRPr lang="de-DE" dirty="0"/>
          </a:p>
          <a:p>
            <a:pPr algn="r"/>
            <a:endParaRPr lang="de-DE" sz="2800" dirty="0"/>
          </a:p>
          <a:p>
            <a:endParaRPr lang="de-DE" sz="2800" dirty="0"/>
          </a:p>
        </p:txBody>
      </p:sp>
    </p:spTree>
    <p:extLst>
      <p:ext uri="{BB962C8B-B14F-4D97-AF65-F5344CB8AC3E}">
        <p14:creationId xmlns:p14="http://schemas.microsoft.com/office/powerpoint/2010/main" val="3157941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75BBD60-C73A-4B89-8D93-C1B7C13C8FA3}"/>
              </a:ext>
            </a:extLst>
          </p:cNvPr>
          <p:cNvPicPr>
            <a:picLocks noChangeAspect="1"/>
          </p:cNvPicPr>
          <p:nvPr/>
        </p:nvPicPr>
        <p:blipFill>
          <a:blip r:embed="rId3"/>
          <a:stretch>
            <a:fillRect/>
          </a:stretch>
        </p:blipFill>
        <p:spPr>
          <a:xfrm>
            <a:off x="0" y="203790"/>
            <a:ext cx="12192000" cy="6450419"/>
          </a:xfrm>
          <a:prstGeom prst="rect">
            <a:avLst/>
          </a:prstGeom>
        </p:spPr>
      </p:pic>
      <p:sp>
        <p:nvSpPr>
          <p:cNvPr id="3" name="Inhaltsplatzhalter 2">
            <a:extLst>
              <a:ext uri="{FF2B5EF4-FFF2-40B4-BE49-F238E27FC236}">
                <a16:creationId xmlns:a16="http://schemas.microsoft.com/office/drawing/2014/main" id="{5A1D81B2-5770-40F3-BC6C-F5A167345EB8}"/>
              </a:ext>
            </a:extLst>
          </p:cNvPr>
          <p:cNvSpPr>
            <a:spLocks noGrp="1"/>
          </p:cNvSpPr>
          <p:nvPr>
            <p:ph idx="1"/>
          </p:nvPr>
        </p:nvSpPr>
        <p:spPr/>
        <p:txBody>
          <a:bodyPr/>
          <a:lstStyle/>
          <a:p>
            <a:endParaRPr lang="de-DE" dirty="0"/>
          </a:p>
          <a:p>
            <a:endParaRPr lang="de-DE" dirty="0"/>
          </a:p>
          <a:p>
            <a:endParaRPr lang="de-DE" dirty="0"/>
          </a:p>
        </p:txBody>
      </p:sp>
      <p:sp>
        <p:nvSpPr>
          <p:cNvPr id="6" name="Ellipse 5">
            <a:extLst>
              <a:ext uri="{FF2B5EF4-FFF2-40B4-BE49-F238E27FC236}">
                <a16:creationId xmlns:a16="http://schemas.microsoft.com/office/drawing/2014/main" id="{F11AC684-A37E-4685-835E-D8DCF9552D9F}"/>
              </a:ext>
            </a:extLst>
          </p:cNvPr>
          <p:cNvSpPr/>
          <p:nvPr/>
        </p:nvSpPr>
        <p:spPr>
          <a:xfrm>
            <a:off x="10623177" y="203790"/>
            <a:ext cx="618565" cy="6299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Ellipse 7">
            <a:extLst>
              <a:ext uri="{FF2B5EF4-FFF2-40B4-BE49-F238E27FC236}">
                <a16:creationId xmlns:a16="http://schemas.microsoft.com/office/drawing/2014/main" id="{7790A868-F8C3-4CDE-9116-6E0C7B450078}"/>
              </a:ext>
            </a:extLst>
          </p:cNvPr>
          <p:cNvSpPr/>
          <p:nvPr/>
        </p:nvSpPr>
        <p:spPr>
          <a:xfrm>
            <a:off x="0" y="681037"/>
            <a:ext cx="950258" cy="6299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a:extLst>
              <a:ext uri="{FF2B5EF4-FFF2-40B4-BE49-F238E27FC236}">
                <a16:creationId xmlns:a16="http://schemas.microsoft.com/office/drawing/2014/main" id="{0C5F6F44-6D91-4EFF-A66E-CB48803567D8}"/>
              </a:ext>
            </a:extLst>
          </p:cNvPr>
          <p:cNvSpPr/>
          <p:nvPr/>
        </p:nvSpPr>
        <p:spPr>
          <a:xfrm>
            <a:off x="147469" y="2240280"/>
            <a:ext cx="327660" cy="32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 name="Gerade Verbindung mit Pfeil 10">
            <a:extLst>
              <a:ext uri="{FF2B5EF4-FFF2-40B4-BE49-F238E27FC236}">
                <a16:creationId xmlns:a16="http://schemas.microsoft.com/office/drawing/2014/main" id="{B17ADDA0-2177-43BB-BB35-A27B5EBB7C02}"/>
              </a:ext>
            </a:extLst>
          </p:cNvPr>
          <p:cNvCxnSpPr/>
          <p:nvPr/>
        </p:nvCxnSpPr>
        <p:spPr>
          <a:xfrm flipH="1">
            <a:off x="475129" y="2385786"/>
            <a:ext cx="96505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Ellipse 11">
            <a:extLst>
              <a:ext uri="{FF2B5EF4-FFF2-40B4-BE49-F238E27FC236}">
                <a16:creationId xmlns:a16="http://schemas.microsoft.com/office/drawing/2014/main" id="{6F1CE8DF-D5D7-42D4-A8E7-450F67BB1971}"/>
              </a:ext>
            </a:extLst>
          </p:cNvPr>
          <p:cNvSpPr/>
          <p:nvPr/>
        </p:nvSpPr>
        <p:spPr>
          <a:xfrm>
            <a:off x="-56029" y="1215377"/>
            <a:ext cx="950258" cy="27905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0783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2" grpId="0" animBg="1"/>
      <p:bldP spid="1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A1D81B2-5770-40F3-BC6C-F5A167345EB8}"/>
              </a:ext>
            </a:extLst>
          </p:cNvPr>
          <p:cNvSpPr>
            <a:spLocks noGrp="1"/>
          </p:cNvSpPr>
          <p:nvPr>
            <p:ph idx="1"/>
          </p:nvPr>
        </p:nvSpPr>
        <p:spPr/>
        <p:txBody>
          <a:bodyPr/>
          <a:lstStyle/>
          <a:p>
            <a:endParaRPr lang="de-DE" dirty="0"/>
          </a:p>
          <a:p>
            <a:endParaRPr lang="de-DE" dirty="0"/>
          </a:p>
          <a:p>
            <a:endParaRPr lang="de-DE" dirty="0"/>
          </a:p>
        </p:txBody>
      </p:sp>
      <p:pic>
        <p:nvPicPr>
          <p:cNvPr id="2" name="Grafik 1">
            <a:extLst>
              <a:ext uri="{FF2B5EF4-FFF2-40B4-BE49-F238E27FC236}">
                <a16:creationId xmlns:a16="http://schemas.microsoft.com/office/drawing/2014/main" id="{A678720D-1051-4330-A513-85405F0F7C0E}"/>
              </a:ext>
            </a:extLst>
          </p:cNvPr>
          <p:cNvPicPr>
            <a:picLocks noChangeAspect="1"/>
          </p:cNvPicPr>
          <p:nvPr/>
        </p:nvPicPr>
        <p:blipFill>
          <a:blip r:embed="rId3"/>
          <a:stretch>
            <a:fillRect/>
          </a:stretch>
        </p:blipFill>
        <p:spPr>
          <a:xfrm>
            <a:off x="0" y="174812"/>
            <a:ext cx="12192000" cy="6508376"/>
          </a:xfrm>
          <a:prstGeom prst="rect">
            <a:avLst/>
          </a:prstGeom>
        </p:spPr>
      </p:pic>
    </p:spTree>
    <p:extLst>
      <p:ext uri="{BB962C8B-B14F-4D97-AF65-F5344CB8AC3E}">
        <p14:creationId xmlns:p14="http://schemas.microsoft.com/office/powerpoint/2010/main" val="2395849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A1D81B2-5770-40F3-BC6C-F5A167345EB8}"/>
              </a:ext>
            </a:extLst>
          </p:cNvPr>
          <p:cNvSpPr>
            <a:spLocks noGrp="1"/>
          </p:cNvSpPr>
          <p:nvPr>
            <p:ph idx="1"/>
          </p:nvPr>
        </p:nvSpPr>
        <p:spPr/>
        <p:txBody>
          <a:bodyPr/>
          <a:lstStyle/>
          <a:p>
            <a:endParaRPr lang="de-DE" dirty="0"/>
          </a:p>
          <a:p>
            <a:endParaRPr lang="de-DE" dirty="0"/>
          </a:p>
          <a:p>
            <a:endParaRPr lang="de-DE" dirty="0"/>
          </a:p>
        </p:txBody>
      </p:sp>
      <p:pic>
        <p:nvPicPr>
          <p:cNvPr id="4" name="Grafik 3">
            <a:extLst>
              <a:ext uri="{FF2B5EF4-FFF2-40B4-BE49-F238E27FC236}">
                <a16:creationId xmlns:a16="http://schemas.microsoft.com/office/drawing/2014/main" id="{4544BCC7-8A35-4ADE-887B-156729C4AEFF}"/>
              </a:ext>
            </a:extLst>
          </p:cNvPr>
          <p:cNvPicPr>
            <a:picLocks noChangeAspect="1"/>
          </p:cNvPicPr>
          <p:nvPr/>
        </p:nvPicPr>
        <p:blipFill>
          <a:blip r:embed="rId3"/>
          <a:stretch>
            <a:fillRect/>
          </a:stretch>
        </p:blipFill>
        <p:spPr>
          <a:xfrm>
            <a:off x="0" y="178097"/>
            <a:ext cx="12192000" cy="6501805"/>
          </a:xfrm>
          <a:prstGeom prst="rect">
            <a:avLst/>
          </a:prstGeom>
        </p:spPr>
      </p:pic>
      <p:sp>
        <p:nvSpPr>
          <p:cNvPr id="5" name="Ellipse 4">
            <a:extLst>
              <a:ext uri="{FF2B5EF4-FFF2-40B4-BE49-F238E27FC236}">
                <a16:creationId xmlns:a16="http://schemas.microsoft.com/office/drawing/2014/main" id="{5E38CEE5-6B77-4837-83B9-555AAF87B2ED}"/>
              </a:ext>
            </a:extLst>
          </p:cNvPr>
          <p:cNvSpPr/>
          <p:nvPr/>
        </p:nvSpPr>
        <p:spPr>
          <a:xfrm>
            <a:off x="82742" y="2138430"/>
            <a:ext cx="476518" cy="4636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a:extLst>
              <a:ext uri="{FF2B5EF4-FFF2-40B4-BE49-F238E27FC236}">
                <a16:creationId xmlns:a16="http://schemas.microsoft.com/office/drawing/2014/main" id="{11953503-80B2-4EB0-BB47-951FA0957DDD}"/>
              </a:ext>
            </a:extLst>
          </p:cNvPr>
          <p:cNvSpPr/>
          <p:nvPr/>
        </p:nvSpPr>
        <p:spPr>
          <a:xfrm>
            <a:off x="7048117" y="4593158"/>
            <a:ext cx="833140" cy="7045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FFC592A9-9D14-48FC-B9ED-1B3441E909CD}"/>
              </a:ext>
            </a:extLst>
          </p:cNvPr>
          <p:cNvSpPr txBox="1"/>
          <p:nvPr/>
        </p:nvSpPr>
        <p:spPr>
          <a:xfrm>
            <a:off x="7464687" y="5181937"/>
            <a:ext cx="4644571" cy="830997"/>
          </a:xfrm>
          <a:prstGeom prst="rect">
            <a:avLst/>
          </a:prstGeom>
          <a:noFill/>
        </p:spPr>
        <p:txBody>
          <a:bodyPr wrap="square" rtlCol="0">
            <a:spAutoFit/>
          </a:bodyPr>
          <a:lstStyle/>
          <a:p>
            <a:r>
              <a:rPr lang="de-DE" sz="2400" dirty="0"/>
              <a:t>„</a:t>
            </a:r>
            <a:r>
              <a:rPr lang="de-DE" sz="2400" dirty="0" err="1"/>
              <a:t>strg</a:t>
            </a:r>
            <a:r>
              <a:rPr lang="de-DE" sz="2400" dirty="0"/>
              <a:t>“ drücken und alle Innen liegenden Felder auswählen</a:t>
            </a:r>
          </a:p>
        </p:txBody>
      </p:sp>
    </p:spTree>
    <p:extLst>
      <p:ext uri="{BB962C8B-B14F-4D97-AF65-F5344CB8AC3E}">
        <p14:creationId xmlns:p14="http://schemas.microsoft.com/office/powerpoint/2010/main" val="392127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A1D81B2-5770-40F3-BC6C-F5A167345EB8}"/>
              </a:ext>
            </a:extLst>
          </p:cNvPr>
          <p:cNvSpPr>
            <a:spLocks noGrp="1"/>
          </p:cNvSpPr>
          <p:nvPr>
            <p:ph idx="1"/>
          </p:nvPr>
        </p:nvSpPr>
        <p:spPr/>
        <p:txBody>
          <a:bodyPr/>
          <a:lstStyle/>
          <a:p>
            <a:endParaRPr lang="de-DE" dirty="0"/>
          </a:p>
          <a:p>
            <a:endParaRPr lang="de-DE" dirty="0"/>
          </a:p>
          <a:p>
            <a:endParaRPr lang="de-DE" dirty="0"/>
          </a:p>
        </p:txBody>
      </p:sp>
      <p:pic>
        <p:nvPicPr>
          <p:cNvPr id="2" name="Grafik 1">
            <a:extLst>
              <a:ext uri="{FF2B5EF4-FFF2-40B4-BE49-F238E27FC236}">
                <a16:creationId xmlns:a16="http://schemas.microsoft.com/office/drawing/2014/main" id="{8C6F4977-8A21-4A0D-855B-337FCB7D3A49}"/>
              </a:ext>
            </a:extLst>
          </p:cNvPr>
          <p:cNvPicPr>
            <a:picLocks noChangeAspect="1"/>
          </p:cNvPicPr>
          <p:nvPr/>
        </p:nvPicPr>
        <p:blipFill>
          <a:blip r:embed="rId3"/>
          <a:stretch>
            <a:fillRect/>
          </a:stretch>
        </p:blipFill>
        <p:spPr>
          <a:xfrm>
            <a:off x="0" y="368387"/>
            <a:ext cx="12192000" cy="6121225"/>
          </a:xfrm>
          <a:prstGeom prst="rect">
            <a:avLst/>
          </a:prstGeom>
        </p:spPr>
      </p:pic>
      <p:sp>
        <p:nvSpPr>
          <p:cNvPr id="9" name="Ellipse 8">
            <a:extLst>
              <a:ext uri="{FF2B5EF4-FFF2-40B4-BE49-F238E27FC236}">
                <a16:creationId xmlns:a16="http://schemas.microsoft.com/office/drawing/2014/main" id="{A707F412-4E1D-4A7D-A6CC-3B01648FF1A8}"/>
              </a:ext>
            </a:extLst>
          </p:cNvPr>
          <p:cNvSpPr/>
          <p:nvPr/>
        </p:nvSpPr>
        <p:spPr>
          <a:xfrm>
            <a:off x="277202" y="2829673"/>
            <a:ext cx="2233769" cy="4636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a:extLst>
              <a:ext uri="{FF2B5EF4-FFF2-40B4-BE49-F238E27FC236}">
                <a16:creationId xmlns:a16="http://schemas.microsoft.com/office/drawing/2014/main" id="{18C640A4-66D6-4155-BC21-B3D50B39C0CD}"/>
              </a:ext>
            </a:extLst>
          </p:cNvPr>
          <p:cNvSpPr/>
          <p:nvPr/>
        </p:nvSpPr>
        <p:spPr>
          <a:xfrm>
            <a:off x="277201" y="1135391"/>
            <a:ext cx="2233769" cy="4636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8183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680302-A11C-4523-8247-049A58F6CCD6}"/>
              </a:ext>
            </a:extLst>
          </p:cNvPr>
          <p:cNvSpPr>
            <a:spLocks noGrp="1"/>
          </p:cNvSpPr>
          <p:nvPr>
            <p:ph type="title"/>
          </p:nvPr>
        </p:nvSpPr>
        <p:spPr>
          <a:xfrm>
            <a:off x="615177" y="193209"/>
            <a:ext cx="11110658" cy="1272520"/>
          </a:xfrm>
        </p:spPr>
        <p:txBody>
          <a:bodyPr>
            <a:noAutofit/>
          </a:bodyPr>
          <a:lstStyle/>
          <a:p>
            <a:endParaRPr lang="de-DE" sz="2800" dirty="0"/>
          </a:p>
        </p:txBody>
      </p:sp>
      <p:sp>
        <p:nvSpPr>
          <p:cNvPr id="3" name="Inhaltsplatzhalter 2">
            <a:extLst>
              <a:ext uri="{FF2B5EF4-FFF2-40B4-BE49-F238E27FC236}">
                <a16:creationId xmlns:a16="http://schemas.microsoft.com/office/drawing/2014/main" id="{5A1D81B2-5770-40F3-BC6C-F5A167345EB8}"/>
              </a:ext>
            </a:extLst>
          </p:cNvPr>
          <p:cNvSpPr>
            <a:spLocks noGrp="1"/>
          </p:cNvSpPr>
          <p:nvPr>
            <p:ph idx="1"/>
          </p:nvPr>
        </p:nvSpPr>
        <p:spPr/>
        <p:txBody>
          <a:bodyPr/>
          <a:lstStyle/>
          <a:p>
            <a:endParaRPr lang="de-DE" dirty="0"/>
          </a:p>
          <a:p>
            <a:endParaRPr lang="de-DE" dirty="0"/>
          </a:p>
          <a:p>
            <a:endParaRPr lang="de-DE" dirty="0"/>
          </a:p>
        </p:txBody>
      </p:sp>
      <p:pic>
        <p:nvPicPr>
          <p:cNvPr id="4" name="Grafik 3">
            <a:extLst>
              <a:ext uri="{FF2B5EF4-FFF2-40B4-BE49-F238E27FC236}">
                <a16:creationId xmlns:a16="http://schemas.microsoft.com/office/drawing/2014/main" id="{0B017323-FEB4-48D5-9A06-0B632E4B5FE0}"/>
              </a:ext>
            </a:extLst>
          </p:cNvPr>
          <p:cNvPicPr>
            <a:picLocks noChangeAspect="1"/>
          </p:cNvPicPr>
          <p:nvPr/>
        </p:nvPicPr>
        <p:blipFill>
          <a:blip r:embed="rId3"/>
          <a:stretch>
            <a:fillRect/>
          </a:stretch>
        </p:blipFill>
        <p:spPr>
          <a:xfrm>
            <a:off x="0" y="194387"/>
            <a:ext cx="12192000" cy="6469225"/>
          </a:xfrm>
          <a:prstGeom prst="rect">
            <a:avLst/>
          </a:prstGeom>
        </p:spPr>
      </p:pic>
      <p:sp>
        <p:nvSpPr>
          <p:cNvPr id="7" name="Ellipse 6">
            <a:extLst>
              <a:ext uri="{FF2B5EF4-FFF2-40B4-BE49-F238E27FC236}">
                <a16:creationId xmlns:a16="http://schemas.microsoft.com/office/drawing/2014/main" id="{6219B275-93D3-4C3A-B271-9BEA5DE12453}"/>
              </a:ext>
            </a:extLst>
          </p:cNvPr>
          <p:cNvSpPr/>
          <p:nvPr/>
        </p:nvSpPr>
        <p:spPr>
          <a:xfrm>
            <a:off x="0" y="1593805"/>
            <a:ext cx="2583543" cy="4636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E18C0786-180D-4FE5-92EC-F53807433B29}"/>
              </a:ext>
            </a:extLst>
          </p:cNvPr>
          <p:cNvPicPr>
            <a:picLocks noChangeAspect="1"/>
          </p:cNvPicPr>
          <p:nvPr/>
        </p:nvPicPr>
        <p:blipFill>
          <a:blip r:embed="rId4"/>
          <a:stretch>
            <a:fillRect/>
          </a:stretch>
        </p:blipFill>
        <p:spPr>
          <a:xfrm>
            <a:off x="2966601" y="451839"/>
            <a:ext cx="6258798" cy="5315692"/>
          </a:xfrm>
          <a:prstGeom prst="rect">
            <a:avLst/>
          </a:prstGeom>
        </p:spPr>
      </p:pic>
      <p:sp>
        <p:nvSpPr>
          <p:cNvPr id="9" name="Ellipse 8">
            <a:extLst>
              <a:ext uri="{FF2B5EF4-FFF2-40B4-BE49-F238E27FC236}">
                <a16:creationId xmlns:a16="http://schemas.microsoft.com/office/drawing/2014/main" id="{AD9E4762-309C-4C5C-A795-5F40489AA624}"/>
              </a:ext>
            </a:extLst>
          </p:cNvPr>
          <p:cNvSpPr/>
          <p:nvPr/>
        </p:nvSpPr>
        <p:spPr>
          <a:xfrm>
            <a:off x="3810000" y="4056175"/>
            <a:ext cx="2583543" cy="4636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4873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680302-A11C-4523-8247-049A58F6CCD6}"/>
              </a:ext>
            </a:extLst>
          </p:cNvPr>
          <p:cNvSpPr>
            <a:spLocks noGrp="1"/>
          </p:cNvSpPr>
          <p:nvPr>
            <p:ph type="title"/>
          </p:nvPr>
        </p:nvSpPr>
        <p:spPr>
          <a:xfrm>
            <a:off x="0" y="628457"/>
            <a:ext cx="11353799" cy="708025"/>
          </a:xfrm>
        </p:spPr>
        <p:txBody>
          <a:bodyPr>
            <a:noAutofit/>
          </a:bodyPr>
          <a:lstStyle/>
          <a:p>
            <a:pPr algn="ctr"/>
            <a:r>
              <a:rPr lang="de-DE" sz="3200" dirty="0">
                <a:solidFill>
                  <a:srgbClr val="D5561D"/>
                </a:solidFill>
              </a:rPr>
              <a:t>Worum geht es in dieser Lerneinheit?</a:t>
            </a:r>
          </a:p>
        </p:txBody>
      </p:sp>
      <p:sp>
        <p:nvSpPr>
          <p:cNvPr id="3" name="Inhaltsplatzhalter 2">
            <a:extLst>
              <a:ext uri="{FF2B5EF4-FFF2-40B4-BE49-F238E27FC236}">
                <a16:creationId xmlns:a16="http://schemas.microsoft.com/office/drawing/2014/main" id="{5A1D81B2-5770-40F3-BC6C-F5A167345EB8}"/>
              </a:ext>
            </a:extLst>
          </p:cNvPr>
          <p:cNvSpPr>
            <a:spLocks noGrp="1"/>
          </p:cNvSpPr>
          <p:nvPr>
            <p:ph idx="1"/>
          </p:nvPr>
        </p:nvSpPr>
        <p:spPr/>
        <p:txBody>
          <a:bodyPr/>
          <a:lstStyle/>
          <a:p>
            <a:endParaRPr lang="de-DE" dirty="0"/>
          </a:p>
          <a:p>
            <a:endParaRPr lang="de-DE" dirty="0"/>
          </a:p>
          <a:p>
            <a:endParaRPr lang="de-DE" dirty="0"/>
          </a:p>
        </p:txBody>
      </p:sp>
      <p:sp>
        <p:nvSpPr>
          <p:cNvPr id="4" name="Rechteck 3">
            <a:extLst>
              <a:ext uri="{FF2B5EF4-FFF2-40B4-BE49-F238E27FC236}">
                <a16:creationId xmlns:a16="http://schemas.microsoft.com/office/drawing/2014/main" id="{5B2DA2FF-8FBA-4211-932C-CADF8B6814D9}"/>
              </a:ext>
            </a:extLst>
          </p:cNvPr>
          <p:cNvSpPr/>
          <p:nvPr/>
        </p:nvSpPr>
        <p:spPr>
          <a:xfrm>
            <a:off x="419100" y="2036782"/>
            <a:ext cx="11353800" cy="3257174"/>
          </a:xfrm>
          <a:prstGeom prst="rect">
            <a:avLst/>
          </a:prstGeom>
        </p:spPr>
        <p:txBody>
          <a:bodyPr wrap="square">
            <a:spAutoFit/>
          </a:bodyPr>
          <a:lstStyle/>
          <a:p>
            <a:pPr marL="534988" indent="-357188">
              <a:lnSpc>
                <a:spcPct val="150000"/>
              </a:lnSpc>
              <a:buFont typeface="Wingdings" panose="05000000000000000000" pitchFamily="2" charset="2"/>
              <a:buChar char="v"/>
            </a:pPr>
            <a:r>
              <a:rPr lang="de-DE" sz="2800" dirty="0"/>
              <a:t>Wo finde ich Bilder und Grafiken, die ich für die Öffentlichkeitsarbeit nutzen kann?</a:t>
            </a:r>
          </a:p>
          <a:p>
            <a:pPr marL="534988" indent="-357188">
              <a:lnSpc>
                <a:spcPct val="150000"/>
              </a:lnSpc>
              <a:buFont typeface="Wingdings" panose="05000000000000000000" pitchFamily="2" charset="2"/>
              <a:buChar char="v"/>
            </a:pPr>
            <a:r>
              <a:rPr lang="de-DE" sz="2800" dirty="0"/>
              <a:t>Tipp zum Erstellen von Screenshots</a:t>
            </a:r>
          </a:p>
          <a:p>
            <a:pPr marL="534988" indent="-357188">
              <a:lnSpc>
                <a:spcPct val="150000"/>
              </a:lnSpc>
              <a:buFont typeface="Wingdings" panose="05000000000000000000" pitchFamily="2" charset="2"/>
              <a:buChar char="v"/>
            </a:pPr>
            <a:r>
              <a:rPr lang="de-DE" sz="2800" dirty="0"/>
              <a:t>Tipp zum Bearbeiten von Grafiken</a:t>
            </a:r>
          </a:p>
          <a:p>
            <a:pPr marL="534988" indent="-357188">
              <a:lnSpc>
                <a:spcPct val="150000"/>
              </a:lnSpc>
              <a:buFont typeface="Wingdings" panose="05000000000000000000" pitchFamily="2" charset="2"/>
              <a:buChar char="v"/>
            </a:pPr>
            <a:endParaRPr lang="de-DE" sz="2800" dirty="0"/>
          </a:p>
        </p:txBody>
      </p:sp>
    </p:spTree>
    <p:extLst>
      <p:ext uri="{BB962C8B-B14F-4D97-AF65-F5344CB8AC3E}">
        <p14:creationId xmlns:p14="http://schemas.microsoft.com/office/powerpoint/2010/main" val="1313511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680302-A11C-4523-8247-049A58F6CCD6}"/>
              </a:ext>
            </a:extLst>
          </p:cNvPr>
          <p:cNvSpPr>
            <a:spLocks noGrp="1"/>
          </p:cNvSpPr>
          <p:nvPr>
            <p:ph type="title"/>
          </p:nvPr>
        </p:nvSpPr>
        <p:spPr>
          <a:xfrm>
            <a:off x="1388919" y="3293269"/>
            <a:ext cx="7358505" cy="708025"/>
          </a:xfrm>
        </p:spPr>
        <p:txBody>
          <a:bodyPr>
            <a:normAutofit fontScale="90000"/>
          </a:bodyPr>
          <a:lstStyle/>
          <a:p>
            <a:pPr>
              <a:tabLst>
                <a:tab pos="268288" algn="l"/>
              </a:tabLst>
            </a:pPr>
            <a:br>
              <a:rPr lang="de-DE" dirty="0"/>
            </a:br>
            <a:endParaRPr lang="de-DE" dirty="0"/>
          </a:p>
        </p:txBody>
      </p:sp>
      <p:sp>
        <p:nvSpPr>
          <p:cNvPr id="3" name="Inhaltsplatzhalter 2">
            <a:extLst>
              <a:ext uri="{FF2B5EF4-FFF2-40B4-BE49-F238E27FC236}">
                <a16:creationId xmlns:a16="http://schemas.microsoft.com/office/drawing/2014/main" id="{5A1D81B2-5770-40F3-BC6C-F5A167345EB8}"/>
              </a:ext>
            </a:extLst>
          </p:cNvPr>
          <p:cNvSpPr>
            <a:spLocks noGrp="1"/>
          </p:cNvSpPr>
          <p:nvPr>
            <p:ph idx="1"/>
          </p:nvPr>
        </p:nvSpPr>
        <p:spPr>
          <a:xfrm>
            <a:off x="952499" y="1919287"/>
            <a:ext cx="10515600" cy="3407456"/>
          </a:xfrm>
        </p:spPr>
        <p:txBody>
          <a:bodyPr>
            <a:normAutofit/>
          </a:bodyPr>
          <a:lstStyle/>
          <a:p>
            <a:endParaRPr lang="de-DE" sz="1600" dirty="0"/>
          </a:p>
          <a:p>
            <a:endParaRPr lang="de-DE" sz="1600" dirty="0"/>
          </a:p>
          <a:p>
            <a:pPr marL="0" indent="0">
              <a:buNone/>
            </a:pPr>
            <a:endParaRPr lang="de-DE" sz="1600" dirty="0"/>
          </a:p>
        </p:txBody>
      </p:sp>
      <p:sp>
        <p:nvSpPr>
          <p:cNvPr id="5" name="Rechteck 4">
            <a:extLst>
              <a:ext uri="{FF2B5EF4-FFF2-40B4-BE49-F238E27FC236}">
                <a16:creationId xmlns:a16="http://schemas.microsoft.com/office/drawing/2014/main" id="{E4AB9A03-13ED-4CB5-85CF-28D1C4C364A2}"/>
              </a:ext>
            </a:extLst>
          </p:cNvPr>
          <p:cNvSpPr/>
          <p:nvPr/>
        </p:nvSpPr>
        <p:spPr>
          <a:xfrm>
            <a:off x="800100" y="4775111"/>
            <a:ext cx="10820399" cy="369332"/>
          </a:xfrm>
          <a:prstGeom prst="rect">
            <a:avLst/>
          </a:prstGeom>
        </p:spPr>
        <p:txBody>
          <a:bodyPr wrap="square">
            <a:spAutoFit/>
          </a:bodyPr>
          <a:lstStyle/>
          <a:p>
            <a:endParaRPr lang="de-DE" dirty="0"/>
          </a:p>
        </p:txBody>
      </p:sp>
      <p:sp>
        <p:nvSpPr>
          <p:cNvPr id="6" name="Titel 1">
            <a:extLst>
              <a:ext uri="{FF2B5EF4-FFF2-40B4-BE49-F238E27FC236}">
                <a16:creationId xmlns:a16="http://schemas.microsoft.com/office/drawing/2014/main" id="{197439BB-770B-45BA-B2F0-B8C37E609111}"/>
              </a:ext>
            </a:extLst>
          </p:cNvPr>
          <p:cNvSpPr txBox="1">
            <a:spLocks/>
          </p:cNvSpPr>
          <p:nvPr/>
        </p:nvSpPr>
        <p:spPr>
          <a:xfrm>
            <a:off x="723901" y="1531257"/>
            <a:ext cx="11353799" cy="36131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200"/>
              </a:spcAft>
            </a:pPr>
            <a:br>
              <a:rPr lang="de-DE" sz="2400" dirty="0">
                <a:solidFill>
                  <a:srgbClr val="D5561D"/>
                </a:solidFill>
              </a:rPr>
            </a:br>
            <a:r>
              <a:rPr lang="de-DE" sz="3200" b="1" dirty="0">
                <a:solidFill>
                  <a:srgbClr val="D5561D"/>
                </a:solidFill>
              </a:rPr>
              <a:t>Übung: </a:t>
            </a:r>
            <a:endParaRPr lang="de-DE" sz="2400" b="1" dirty="0">
              <a:solidFill>
                <a:srgbClr val="D5561D"/>
              </a:solidFill>
            </a:endParaRPr>
          </a:p>
          <a:p>
            <a:pPr marL="342900" indent="-342900">
              <a:lnSpc>
                <a:spcPct val="100000"/>
              </a:lnSpc>
              <a:spcAft>
                <a:spcPts val="1200"/>
              </a:spcAft>
              <a:buFont typeface="Arial" panose="020B0604020202020204" pitchFamily="34" charset="0"/>
              <a:buChar char="•"/>
            </a:pPr>
            <a:r>
              <a:rPr lang="de-DE" sz="3200" dirty="0">
                <a:latin typeface="+mn-lt"/>
                <a:ea typeface="+mn-ea"/>
                <a:cs typeface="+mn-cs"/>
              </a:rPr>
              <a:t>Wenn möglich, arbeiten Sie zu zweit an einem Laptop. Öffnen Sie MS Publisher, wenn vorhanden (alternativ arbeiten Sie mit PowerPoint)</a:t>
            </a:r>
          </a:p>
          <a:p>
            <a:pPr marL="342900" indent="-342900">
              <a:lnSpc>
                <a:spcPct val="100000"/>
              </a:lnSpc>
              <a:spcAft>
                <a:spcPts val="1200"/>
              </a:spcAft>
              <a:buFont typeface="Arial" panose="020B0604020202020204" pitchFamily="34" charset="0"/>
              <a:buChar char="•"/>
            </a:pPr>
            <a:r>
              <a:rPr lang="de-DE" sz="3200" dirty="0">
                <a:latin typeface="+mn-lt"/>
                <a:ea typeface="+mn-ea"/>
                <a:cs typeface="+mn-cs"/>
              </a:rPr>
              <a:t>Erstellen Sie ein Poster in Din A1 (59,4 cm x 84,1 cm, in PowerPoint einzustellen unter: Entwurf </a:t>
            </a:r>
            <a:r>
              <a:rPr lang="de-DE" sz="3200" dirty="0">
                <a:latin typeface="+mn-lt"/>
                <a:ea typeface="+mn-ea"/>
                <a:cs typeface="+mn-cs"/>
                <a:sym typeface="Wingdings" panose="05000000000000000000" pitchFamily="2" charset="2"/>
              </a:rPr>
              <a:t> Foliengröße</a:t>
            </a:r>
            <a:r>
              <a:rPr lang="de-DE" sz="3200" dirty="0">
                <a:latin typeface="+mn-lt"/>
                <a:ea typeface="+mn-ea"/>
                <a:cs typeface="+mn-cs"/>
              </a:rPr>
              <a:t>)</a:t>
            </a:r>
          </a:p>
          <a:p>
            <a:pPr marL="342900" indent="-342900">
              <a:lnSpc>
                <a:spcPct val="100000"/>
              </a:lnSpc>
              <a:spcAft>
                <a:spcPts val="1200"/>
              </a:spcAft>
              <a:buFont typeface="Arial" panose="020B0604020202020204" pitchFamily="34" charset="0"/>
              <a:buChar char="•"/>
            </a:pPr>
            <a:r>
              <a:rPr lang="de-DE" sz="3200" dirty="0">
                <a:latin typeface="+mn-lt"/>
                <a:ea typeface="+mn-ea"/>
                <a:cs typeface="+mn-cs"/>
              </a:rPr>
              <a:t>Fügen Sie eine Textbotschaft, eine Grafik und/oder ein Bild (z. B. von einer Bilddatenbank) ein. </a:t>
            </a:r>
          </a:p>
          <a:p>
            <a:pPr marL="342900" indent="-342900">
              <a:lnSpc>
                <a:spcPct val="100000"/>
              </a:lnSpc>
              <a:spcAft>
                <a:spcPts val="1200"/>
              </a:spcAft>
              <a:buFont typeface="Arial" panose="020B0604020202020204" pitchFamily="34" charset="0"/>
              <a:buChar char="•"/>
            </a:pPr>
            <a:r>
              <a:rPr lang="de-DE" sz="3200" dirty="0">
                <a:latin typeface="+mn-lt"/>
                <a:ea typeface="+mn-ea"/>
                <a:cs typeface="+mn-cs"/>
              </a:rPr>
              <a:t>Probieren Sie unterschiedliche Funktionen sowie die App „Ausschneiden und skizzieren“ aus.</a:t>
            </a:r>
          </a:p>
        </p:txBody>
      </p:sp>
    </p:spTree>
    <p:extLst>
      <p:ext uri="{BB962C8B-B14F-4D97-AF65-F5344CB8AC3E}">
        <p14:creationId xmlns:p14="http://schemas.microsoft.com/office/powerpoint/2010/main" val="3302130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095D2CA4-B220-BEE1-9E2E-55C389F2DE60}"/>
              </a:ext>
            </a:extLst>
          </p:cNvPr>
          <p:cNvSpPr txBox="1"/>
          <p:nvPr/>
        </p:nvSpPr>
        <p:spPr>
          <a:xfrm>
            <a:off x="436880" y="518160"/>
            <a:ext cx="11328400" cy="1757404"/>
          </a:xfrm>
          <a:prstGeom prst="rect">
            <a:avLst/>
          </a:prstGeom>
          <a:noFill/>
        </p:spPr>
        <p:txBody>
          <a:bodyPr wrap="square" rtlCol="0">
            <a:spAutoFit/>
          </a:bodyPr>
          <a:lstStyle/>
          <a:p>
            <a:pPr>
              <a:lnSpc>
                <a:spcPts val="2640"/>
              </a:lnSpc>
              <a:spcAft>
                <a:spcPts val="800"/>
              </a:spcAft>
            </a:pPr>
            <a:r>
              <a:rPr lang="de-DE" sz="3600" spc="-5" dirty="0">
                <a:solidFill>
                  <a:srgbClr val="267F71"/>
                </a:solidFill>
                <a:effectLst/>
                <a:latin typeface="Calibri" panose="020F0502020204030204" pitchFamily="34" charset="0"/>
                <a:ea typeface="Calibri" panose="020F0502020204030204" pitchFamily="34" charset="0"/>
                <a:cs typeface="Calibri" panose="020F0502020204030204" pitchFamily="34" charset="0"/>
              </a:rPr>
              <a:t>Über diese Präsentation</a:t>
            </a:r>
            <a:endParaRPr lang="de-DE" sz="20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800"/>
              </a:spcAft>
            </a:pPr>
            <a:r>
              <a:rPr lang="de-DE" sz="2400" dirty="0">
                <a:effectLst/>
                <a:latin typeface="Calibri" panose="020F0502020204030204" pitchFamily="34" charset="0"/>
                <a:ea typeface="Calibri" panose="020F0502020204030204" pitchFamily="34" charset="0"/>
                <a:cs typeface="Calibri" panose="020F0502020204030204" pitchFamily="34" charset="0"/>
              </a:rPr>
              <a:t>Diese Präsentation ist Teil des </a:t>
            </a:r>
            <a:r>
              <a:rPr lang="de-DE" sz="2400" dirty="0">
                <a:latin typeface="Calibri" panose="020F0502020204030204" pitchFamily="34" charset="0"/>
                <a:ea typeface="Calibri" panose="020F0502020204030204" pitchFamily="34" charset="0"/>
                <a:cs typeface="Calibri" panose="020F0502020204030204" pitchFamily="34" charset="0"/>
              </a:rPr>
              <a:t>d</a:t>
            </a:r>
            <a:r>
              <a:rPr lang="de-DE" sz="2400" dirty="0">
                <a:effectLst/>
                <a:latin typeface="Calibri" panose="020F0502020204030204" pitchFamily="34" charset="0"/>
                <a:ea typeface="Calibri" panose="020F0502020204030204" pitchFamily="34" charset="0"/>
                <a:cs typeface="Calibri" panose="020F0502020204030204" pitchFamily="34" charset="0"/>
              </a:rPr>
              <a:t>igitalen </a:t>
            </a:r>
            <a:r>
              <a:rPr lang="de-DE" sz="2400" dirty="0">
                <a:latin typeface="Calibri" panose="020F0502020204030204" pitchFamily="34" charset="0"/>
                <a:ea typeface="Calibri" panose="020F0502020204030204" pitchFamily="34" charset="0"/>
                <a:cs typeface="Calibri" panose="020F0502020204030204" pitchFamily="34" charset="0"/>
              </a:rPr>
              <a:t>T</a:t>
            </a:r>
            <a:r>
              <a:rPr lang="de-DE" sz="2400" dirty="0">
                <a:effectLst/>
                <a:latin typeface="Calibri" panose="020F0502020204030204" pitchFamily="34" charset="0"/>
                <a:ea typeface="Calibri" panose="020F0502020204030204" pitchFamily="34" charset="0"/>
                <a:cs typeface="Calibri" panose="020F0502020204030204" pitchFamily="34" charset="0"/>
              </a:rPr>
              <a:t>rainings, das im Rahmen des Projektes </a:t>
            </a:r>
            <a:r>
              <a:rPr lang="de-DE" sz="2400" b="1" dirty="0">
                <a:effectLst/>
                <a:latin typeface="Calibri" panose="020F0502020204030204" pitchFamily="34" charset="0"/>
                <a:ea typeface="Calibri" panose="020F0502020204030204" pitchFamily="34" charset="0"/>
                <a:cs typeface="Calibri" panose="020F0502020204030204" pitchFamily="34" charset="0"/>
              </a:rPr>
              <a:t>Bridge </a:t>
            </a:r>
            <a:r>
              <a:rPr lang="de-DE" sz="2400" b="1" dirty="0" err="1">
                <a:effectLst/>
                <a:latin typeface="Calibri" panose="020F0502020204030204" pitchFamily="34" charset="0"/>
                <a:ea typeface="Calibri" panose="020F0502020204030204" pitchFamily="34" charset="0"/>
                <a:cs typeface="Calibri" panose="020F0502020204030204" pitchFamily="34" charset="0"/>
              </a:rPr>
              <a:t>the</a:t>
            </a:r>
            <a:r>
              <a:rPr lang="de-DE" sz="2400" b="1" dirty="0">
                <a:effectLst/>
                <a:latin typeface="Calibri" panose="020F0502020204030204" pitchFamily="34" charset="0"/>
                <a:ea typeface="Calibri" panose="020F0502020204030204" pitchFamily="34" charset="0"/>
                <a:cs typeface="Calibri" panose="020F0502020204030204" pitchFamily="34" charset="0"/>
              </a:rPr>
              <a:t> Gap! </a:t>
            </a:r>
            <a:r>
              <a:rPr lang="de-DE" sz="2400" dirty="0">
                <a:latin typeface="Calibri" panose="020F0502020204030204" pitchFamily="34" charset="0"/>
                <a:cs typeface="Calibri" panose="020F0502020204030204" pitchFamily="34" charset="0"/>
              </a:rPr>
              <a:t>entstanden ist. </a:t>
            </a:r>
            <a:r>
              <a:rPr lang="de-DE" sz="2400" dirty="0">
                <a:effectLst/>
                <a:latin typeface="Calibri" panose="020F0502020204030204" pitchFamily="34" charset="0"/>
                <a:ea typeface="Calibri" panose="020F0502020204030204" pitchFamily="34" charset="0"/>
                <a:cs typeface="Calibri" panose="020F0502020204030204" pitchFamily="34" charset="0"/>
              </a:rPr>
              <a:t>Projekt-Webseite: </a:t>
            </a:r>
            <a:r>
              <a:rPr lang="de-DE" sz="2400" u="none" strike="noStrike" dirty="0">
                <a:solidFill>
                  <a:srgbClr val="267F71"/>
                </a:solidFill>
                <a:effectLst/>
                <a:latin typeface="Calibri" panose="020F0502020204030204" pitchFamily="34" charset="0"/>
                <a:ea typeface="Calibri" panose="020F0502020204030204" pitchFamily="34" charset="0"/>
                <a:cs typeface="Arial" panose="020B0604020202020204" pitchFamily="34" charset="0"/>
                <a:hlinkClick r:id="rId2"/>
              </a:rPr>
              <a:t>www.bridgethegap-project.eu</a:t>
            </a:r>
            <a:endParaRPr lang="de-DE" sz="2400" u="none" strike="noStrike" dirty="0">
              <a:solidFill>
                <a:srgbClr val="267F71"/>
              </a:solidFill>
              <a:effectLst/>
              <a:latin typeface="Calibri" panose="020F0502020204030204" pitchFamily="34" charset="0"/>
              <a:ea typeface="Calibri" panose="020F0502020204030204" pitchFamily="34" charset="0"/>
              <a:cs typeface="Arial" panose="020B0604020202020204" pitchFamily="34" charset="0"/>
            </a:endParaRPr>
          </a:p>
          <a:p>
            <a:endParaRPr lang="de-DE" dirty="0"/>
          </a:p>
        </p:txBody>
      </p:sp>
      <p:sp>
        <p:nvSpPr>
          <p:cNvPr id="4" name="Textfeld 3">
            <a:extLst>
              <a:ext uri="{FF2B5EF4-FFF2-40B4-BE49-F238E27FC236}">
                <a16:creationId xmlns:a16="http://schemas.microsoft.com/office/drawing/2014/main" id="{88DD3C7F-1D22-8E17-AE3D-EA4FBD45CD76}"/>
              </a:ext>
            </a:extLst>
          </p:cNvPr>
          <p:cNvSpPr txBox="1"/>
          <p:nvPr/>
        </p:nvSpPr>
        <p:spPr>
          <a:xfrm>
            <a:off x="355600" y="2407920"/>
            <a:ext cx="4958080" cy="3293209"/>
          </a:xfrm>
          <a:prstGeom prst="rect">
            <a:avLst/>
          </a:prstGeom>
          <a:noFill/>
        </p:spPr>
        <p:txBody>
          <a:bodyPr wrap="square" rtlCol="0">
            <a:spAutoFit/>
          </a:bodyPr>
          <a:lstStyle/>
          <a:p>
            <a:endParaRPr lang="en-GB" sz="1600" dirty="0">
              <a:effectLst/>
              <a:latin typeface="Calibri" panose="020F0502020204030204" pitchFamily="34" charset="0"/>
              <a:ea typeface="Calibri" panose="020F0502020204030204" pitchFamily="34" charset="0"/>
              <a:cs typeface="Calibri" panose="020F0502020204030204" pitchFamily="34" charset="0"/>
            </a:endParaRPr>
          </a:p>
          <a:p>
            <a:endParaRPr lang="en-GB" sz="1600" dirty="0">
              <a:latin typeface="Calibri" panose="020F0502020204030204" pitchFamily="34" charset="0"/>
              <a:ea typeface="Calibri" panose="020F0502020204030204" pitchFamily="34" charset="0"/>
              <a:cs typeface="Calibri" panose="020F0502020204030204" pitchFamily="34" charset="0"/>
            </a:endParaRPr>
          </a:p>
          <a:p>
            <a:r>
              <a:rPr lang="en-GB" sz="1600" dirty="0">
                <a:effectLst/>
                <a:latin typeface="Calibri" panose="020F0502020204030204" pitchFamily="34" charset="0"/>
                <a:ea typeface="Calibri" panose="020F0502020204030204" pitchFamily="34" charset="0"/>
                <a:cs typeface="Calibri" panose="020F0502020204030204" pitchFamily="34" charset="0"/>
              </a:rPr>
              <a:t>Copyright (c) 2022 </a:t>
            </a:r>
            <a:r>
              <a:rPr lang="de-DE" sz="1600" dirty="0">
                <a:effectLst/>
                <a:latin typeface="Calibri" panose="020F0502020204030204" pitchFamily="34" charset="0"/>
                <a:ea typeface="Calibri" panose="020F0502020204030204" pitchFamily="34" charset="0"/>
                <a:cs typeface="Calibri" panose="020F0502020204030204" pitchFamily="34" charset="0"/>
              </a:rPr>
              <a:t>Jana Eckert</a:t>
            </a:r>
            <a:r>
              <a:rPr lang="de-DE" sz="1400" dirty="0">
                <a:latin typeface="Calibri" panose="020F0502020204030204" pitchFamily="34" charset="0"/>
                <a:ea typeface="Calibri" panose="020F0502020204030204" pitchFamily="34" charset="0"/>
                <a:cs typeface="Calibri" panose="020F0502020204030204" pitchFamily="34" charset="0"/>
              </a:rPr>
              <a:t>, ISIS Institut für Soziale Infrastruktur gGmbH</a:t>
            </a:r>
          </a:p>
          <a:p>
            <a:endParaRPr lang="de-DE" sz="1600" dirty="0">
              <a:latin typeface="Calibri" panose="020F0502020204030204" pitchFamily="34" charset="0"/>
              <a:ea typeface="Calibri" panose="020F0502020204030204" pitchFamily="34" charset="0"/>
              <a:cs typeface="Calibri" panose="020F0502020204030204" pitchFamily="34" charset="0"/>
            </a:endParaRPr>
          </a:p>
          <a:p>
            <a:endParaRPr lang="de-DE" sz="1600" dirty="0">
              <a:effectLst/>
              <a:latin typeface="Calibri" panose="020F0502020204030204" pitchFamily="34" charset="0"/>
              <a:ea typeface="Calibri" panose="020F0502020204030204" pitchFamily="34" charset="0"/>
              <a:cs typeface="Calibri" panose="020F0502020204030204" pitchFamily="34" charset="0"/>
            </a:endParaRPr>
          </a:p>
          <a:p>
            <a:endParaRPr lang="de-DE" sz="1600" dirty="0">
              <a:latin typeface="Calibri" panose="020F0502020204030204" pitchFamily="34" charset="0"/>
              <a:ea typeface="Calibri" panose="020F0502020204030204" pitchFamily="34" charset="0"/>
              <a:cs typeface="Calibri" panose="020F0502020204030204" pitchFamily="34" charset="0"/>
            </a:endParaRPr>
          </a:p>
          <a:p>
            <a:endParaRPr lang="de-DE" sz="1600" dirty="0">
              <a:latin typeface="Calibri" panose="020F0502020204030204" pitchFamily="34" charset="0"/>
              <a:ea typeface="Calibri" panose="020F0502020204030204" pitchFamily="34" charset="0"/>
              <a:cs typeface="Calibri" panose="020F0502020204030204" pitchFamily="34" charset="0"/>
            </a:endParaRPr>
          </a:p>
          <a:p>
            <a:r>
              <a:rPr lang="de-DE" sz="1400" dirty="0">
                <a:effectLst/>
                <a:latin typeface="Calibri" panose="020F0502020204030204" pitchFamily="34" charset="0"/>
                <a:ea typeface="Calibri" panose="020F0502020204030204" pitchFamily="34" charset="0"/>
                <a:cs typeface="Calibri" panose="020F0502020204030204" pitchFamily="34" charset="0"/>
              </a:rPr>
              <a:t>Diese Veröffentlichung ist lizenziert unter einer internationalen </a:t>
            </a:r>
            <a:r>
              <a:rPr lang="de-DE" sz="1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Creative Commons Attribution-</a:t>
            </a:r>
            <a:r>
              <a:rPr lang="de-DE" sz="1400"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ShareAlike</a:t>
            </a:r>
            <a:r>
              <a:rPr lang="de-DE" sz="1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 4.0</a:t>
            </a:r>
            <a:r>
              <a:rPr lang="de-DE" sz="1400" dirty="0">
                <a:effectLst/>
                <a:latin typeface="Calibri" panose="020F0502020204030204" pitchFamily="34" charset="0"/>
                <a:ea typeface="Calibri" panose="020F0502020204030204" pitchFamily="34" charset="0"/>
                <a:cs typeface="Calibri" panose="020F0502020204030204" pitchFamily="34" charset="0"/>
              </a:rPr>
              <a:t> Lizenz (CC BYSA 4.0) </a:t>
            </a:r>
            <a:endParaRPr lang="de-DE" sz="1400" dirty="0">
              <a:effectLst/>
              <a:latin typeface="Calibri" panose="020F0502020204030204" pitchFamily="34" charset="0"/>
              <a:ea typeface="Calibri" panose="020F0502020204030204" pitchFamily="34" charset="0"/>
              <a:cs typeface="Arial" panose="020B0604020202020204" pitchFamily="34" charset="0"/>
            </a:endParaRPr>
          </a:p>
          <a:p>
            <a:endParaRPr lang="de-DE" dirty="0">
              <a:effectLst/>
              <a:latin typeface="Calibri" panose="020F0502020204030204" pitchFamily="34" charset="0"/>
              <a:ea typeface="Calibri" panose="020F0502020204030204" pitchFamily="34" charset="0"/>
              <a:cs typeface="Calibri" panose="020F0502020204030204" pitchFamily="34" charset="0"/>
            </a:endParaRPr>
          </a:p>
          <a:p>
            <a:endParaRPr lang="de-DE" dirty="0"/>
          </a:p>
          <a:p>
            <a:endParaRPr lang="de-DE" dirty="0"/>
          </a:p>
        </p:txBody>
      </p:sp>
      <p:pic>
        <p:nvPicPr>
          <p:cNvPr id="5" name="Grafik 4">
            <a:extLst>
              <a:ext uri="{FF2B5EF4-FFF2-40B4-BE49-F238E27FC236}">
                <a16:creationId xmlns:a16="http://schemas.microsoft.com/office/drawing/2014/main" id="{5E75ABFD-43A7-96B9-4A09-B7E3C62DDD7A}"/>
              </a:ext>
            </a:extLst>
          </p:cNvPr>
          <p:cNvPicPr>
            <a:picLocks noChangeAspect="1"/>
          </p:cNvPicPr>
          <p:nvPr/>
        </p:nvPicPr>
        <p:blipFill rotWithShape="1">
          <a:blip r:embed="rId4">
            <a:extLst>
              <a:ext uri="{28A0092B-C50C-407E-A947-70E740481C1C}">
                <a14:useLocalDpi xmlns:a14="http://schemas.microsoft.com/office/drawing/2010/main" val="0"/>
              </a:ext>
            </a:extLst>
          </a:blip>
          <a:srcRect r="575"/>
          <a:stretch/>
        </p:blipFill>
        <p:spPr bwMode="auto">
          <a:xfrm>
            <a:off x="436880" y="3429000"/>
            <a:ext cx="2145030" cy="751840"/>
          </a:xfrm>
          <a:prstGeom prst="rect">
            <a:avLst/>
          </a:prstGeom>
          <a:noFill/>
          <a:ln>
            <a:noFill/>
          </a:ln>
          <a:extLst>
            <a:ext uri="{53640926-AAD7-44D8-BBD7-CCE9431645EC}">
              <a14:shadowObscured xmlns:a14="http://schemas.microsoft.com/office/drawing/2010/main"/>
            </a:ext>
          </a:extLst>
        </p:spPr>
      </p:pic>
      <p:sp>
        <p:nvSpPr>
          <p:cNvPr id="6" name="Textfeld 5">
            <a:extLst>
              <a:ext uri="{FF2B5EF4-FFF2-40B4-BE49-F238E27FC236}">
                <a16:creationId xmlns:a16="http://schemas.microsoft.com/office/drawing/2014/main" id="{3ED7BA36-57ED-989D-4F5D-A1EC51C8C219}"/>
              </a:ext>
            </a:extLst>
          </p:cNvPr>
          <p:cNvSpPr txBox="1"/>
          <p:nvPr/>
        </p:nvSpPr>
        <p:spPr>
          <a:xfrm>
            <a:off x="6360160" y="2529840"/>
            <a:ext cx="5222240" cy="2431563"/>
          </a:xfrm>
          <a:prstGeom prst="rect">
            <a:avLst/>
          </a:prstGeom>
          <a:noFill/>
        </p:spPr>
        <p:txBody>
          <a:bodyPr wrap="square" rtlCol="0">
            <a:spAutoFit/>
          </a:bodyPr>
          <a:lstStyle/>
          <a:p>
            <a:pPr algn="just">
              <a:lnSpc>
                <a:spcPct val="107000"/>
              </a:lnSpc>
              <a:spcAft>
                <a:spcPts val="800"/>
              </a:spcAft>
            </a:pP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nl-NL"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nl-NL" sz="1400" dirty="0">
                <a:effectLst/>
                <a:latin typeface="Calibri" panose="020F0502020204030204" pitchFamily="34" charset="0"/>
                <a:ea typeface="Calibri" panose="020F0502020204030204" pitchFamily="34" charset="0"/>
                <a:cs typeface="Arial" panose="020B0604020202020204" pitchFamily="34" charset="0"/>
              </a:rPr>
              <a:t>Dieses Projekt wurde mit Unterstützung der Europäischen Kommission finanziert. Die Verantwortung für den Inhalt dieser Veröffentlichung tragen alleine die Verfasser*innen; die Kommission haftet nicht für die weitere Verwendung der darin enthaltenen Angaben.</a:t>
            </a:r>
            <a:endParaRPr lang="de-DE"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Grafik 6" descr="Ein Bild, das Text enthält.&#10;&#10;Automatisch generierte Beschreibung">
            <a:extLst>
              <a:ext uri="{FF2B5EF4-FFF2-40B4-BE49-F238E27FC236}">
                <a16:creationId xmlns:a16="http://schemas.microsoft.com/office/drawing/2014/main" id="{5DE7B94D-0540-0D96-E92E-414EC647E5D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8474"/>
          <a:stretch/>
        </p:blipFill>
        <p:spPr bwMode="auto">
          <a:xfrm>
            <a:off x="6337884" y="2881621"/>
            <a:ext cx="3261672" cy="864000"/>
          </a:xfrm>
          <a:prstGeom prst="rect">
            <a:avLst/>
          </a:prstGeom>
          <a:ln>
            <a:noFill/>
          </a:ln>
          <a:extLst>
            <a:ext uri="{53640926-AAD7-44D8-BBD7-CCE9431645EC}">
              <a14:shadowObscured xmlns:a14="http://schemas.microsoft.com/office/drawing/2010/main"/>
            </a:ext>
          </a:extLst>
        </p:spPr>
      </p:pic>
      <p:grpSp>
        <p:nvGrpSpPr>
          <p:cNvPr id="8" name="Group 105420893">
            <a:extLst>
              <a:ext uri="{FF2B5EF4-FFF2-40B4-BE49-F238E27FC236}">
                <a16:creationId xmlns:a16="http://schemas.microsoft.com/office/drawing/2014/main" id="{F8ADF3D4-E8C2-FF01-E4B2-0C7892C93150}"/>
              </a:ext>
            </a:extLst>
          </p:cNvPr>
          <p:cNvGrpSpPr/>
          <p:nvPr/>
        </p:nvGrpSpPr>
        <p:grpSpPr>
          <a:xfrm>
            <a:off x="2333625" y="5352483"/>
            <a:ext cx="7781926" cy="1260000"/>
            <a:chOff x="0" y="0"/>
            <a:chExt cx="5388610" cy="839730"/>
          </a:xfrm>
        </p:grpSpPr>
        <p:pic>
          <p:nvPicPr>
            <p:cNvPr id="9" name="Grafik 8">
              <a:extLst>
                <a:ext uri="{FF2B5EF4-FFF2-40B4-BE49-F238E27FC236}">
                  <a16:creationId xmlns:a16="http://schemas.microsoft.com/office/drawing/2014/main" id="{541BD48E-50B7-5DAA-B3AB-86A46DBD787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350"/>
              <a:ext cx="669290" cy="661670"/>
            </a:xfrm>
            <a:prstGeom prst="rect">
              <a:avLst/>
            </a:prstGeom>
          </p:spPr>
        </p:pic>
        <p:pic>
          <p:nvPicPr>
            <p:cNvPr id="10" name="Grafik 9">
              <a:extLst>
                <a:ext uri="{FF2B5EF4-FFF2-40B4-BE49-F238E27FC236}">
                  <a16:creationId xmlns:a16="http://schemas.microsoft.com/office/drawing/2014/main" id="{0782928B-4F16-77B5-E691-54A179C5440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0100" y="133350"/>
              <a:ext cx="1196340" cy="607060"/>
            </a:xfrm>
            <a:prstGeom prst="rect">
              <a:avLst/>
            </a:prstGeom>
          </p:spPr>
        </p:pic>
        <p:pic>
          <p:nvPicPr>
            <p:cNvPr id="11" name="Afbeelding 8">
              <a:extLst>
                <a:ext uri="{FF2B5EF4-FFF2-40B4-BE49-F238E27FC236}">
                  <a16:creationId xmlns:a16="http://schemas.microsoft.com/office/drawing/2014/main" id="{A963B600-8E57-7174-0C4A-A913CCFE565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51050" y="6349"/>
              <a:ext cx="833382" cy="833381"/>
            </a:xfrm>
            <a:prstGeom prst="rect">
              <a:avLst/>
            </a:prstGeom>
            <a:noFill/>
          </p:spPr>
        </p:pic>
        <p:pic>
          <p:nvPicPr>
            <p:cNvPr id="12" name="Immagine 1">
              <a:extLst>
                <a:ext uri="{FF2B5EF4-FFF2-40B4-BE49-F238E27FC236}">
                  <a16:creationId xmlns:a16="http://schemas.microsoft.com/office/drawing/2014/main" id="{5105A496-D013-8469-7E1F-850665926772}"/>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30550" y="6350"/>
              <a:ext cx="738505" cy="825500"/>
            </a:xfrm>
            <a:prstGeom prst="rect">
              <a:avLst/>
            </a:prstGeom>
            <a:noFill/>
            <a:ln w="9525">
              <a:noFill/>
              <a:miter lim="800000"/>
              <a:headEnd/>
              <a:tailEnd/>
            </a:ln>
          </p:spPr>
        </p:pic>
        <p:pic>
          <p:nvPicPr>
            <p:cNvPr id="13" name="Afbeelding 5">
              <a:extLst>
                <a:ext uri="{FF2B5EF4-FFF2-40B4-BE49-F238E27FC236}">
                  <a16:creationId xmlns:a16="http://schemas.microsoft.com/office/drawing/2014/main" id="{EBB79D6D-6EB3-66AB-1FB9-F055F73935F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57650" y="0"/>
              <a:ext cx="1330960" cy="825500"/>
            </a:xfrm>
            <a:prstGeom prst="rect">
              <a:avLst/>
            </a:prstGeom>
          </p:spPr>
        </p:pic>
      </p:grpSp>
    </p:spTree>
    <p:extLst>
      <p:ext uri="{BB962C8B-B14F-4D97-AF65-F5344CB8AC3E}">
        <p14:creationId xmlns:p14="http://schemas.microsoft.com/office/powerpoint/2010/main" val="489126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680302-A11C-4523-8247-049A58F6CCD6}"/>
              </a:ext>
            </a:extLst>
          </p:cNvPr>
          <p:cNvSpPr>
            <a:spLocks noGrp="1"/>
          </p:cNvSpPr>
          <p:nvPr>
            <p:ph type="title"/>
          </p:nvPr>
        </p:nvSpPr>
        <p:spPr>
          <a:xfrm>
            <a:off x="0" y="628457"/>
            <a:ext cx="11353799" cy="708025"/>
          </a:xfrm>
        </p:spPr>
        <p:txBody>
          <a:bodyPr>
            <a:noAutofit/>
          </a:bodyPr>
          <a:lstStyle/>
          <a:p>
            <a:pPr algn="ctr"/>
            <a:r>
              <a:rPr lang="de-DE" sz="3200" dirty="0">
                <a:solidFill>
                  <a:srgbClr val="D5561D"/>
                </a:solidFill>
              </a:rPr>
              <a:t>Bilddatenbanken</a:t>
            </a:r>
          </a:p>
        </p:txBody>
      </p:sp>
      <p:sp>
        <p:nvSpPr>
          <p:cNvPr id="3" name="Inhaltsplatzhalter 2">
            <a:extLst>
              <a:ext uri="{FF2B5EF4-FFF2-40B4-BE49-F238E27FC236}">
                <a16:creationId xmlns:a16="http://schemas.microsoft.com/office/drawing/2014/main" id="{5A1D81B2-5770-40F3-BC6C-F5A167345EB8}"/>
              </a:ext>
            </a:extLst>
          </p:cNvPr>
          <p:cNvSpPr>
            <a:spLocks noGrp="1"/>
          </p:cNvSpPr>
          <p:nvPr>
            <p:ph idx="1"/>
          </p:nvPr>
        </p:nvSpPr>
        <p:spPr/>
        <p:txBody>
          <a:bodyPr/>
          <a:lstStyle/>
          <a:p>
            <a:endParaRPr lang="de-DE" dirty="0"/>
          </a:p>
          <a:p>
            <a:endParaRPr lang="de-DE" dirty="0"/>
          </a:p>
          <a:p>
            <a:endParaRPr lang="de-DE" dirty="0"/>
          </a:p>
        </p:txBody>
      </p:sp>
      <p:pic>
        <p:nvPicPr>
          <p:cNvPr id="4" name="Grafik 3">
            <a:extLst>
              <a:ext uri="{FF2B5EF4-FFF2-40B4-BE49-F238E27FC236}">
                <a16:creationId xmlns:a16="http://schemas.microsoft.com/office/drawing/2014/main" id="{F7C2AD6F-B7B6-4374-9603-7A44B9C0172E}"/>
              </a:ext>
            </a:extLst>
          </p:cNvPr>
          <p:cNvPicPr>
            <a:picLocks noChangeAspect="1"/>
          </p:cNvPicPr>
          <p:nvPr/>
        </p:nvPicPr>
        <p:blipFill>
          <a:blip r:embed="rId3"/>
          <a:stretch>
            <a:fillRect/>
          </a:stretch>
        </p:blipFill>
        <p:spPr>
          <a:xfrm>
            <a:off x="18202" y="318653"/>
            <a:ext cx="12155596" cy="6220693"/>
          </a:xfrm>
          <a:prstGeom prst="rect">
            <a:avLst/>
          </a:prstGeom>
        </p:spPr>
      </p:pic>
    </p:spTree>
    <p:extLst>
      <p:ext uri="{BB962C8B-B14F-4D97-AF65-F5344CB8AC3E}">
        <p14:creationId xmlns:p14="http://schemas.microsoft.com/office/powerpoint/2010/main" val="2136044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680302-A11C-4523-8247-049A58F6CCD6}"/>
              </a:ext>
            </a:extLst>
          </p:cNvPr>
          <p:cNvSpPr>
            <a:spLocks noGrp="1"/>
          </p:cNvSpPr>
          <p:nvPr>
            <p:ph type="title"/>
          </p:nvPr>
        </p:nvSpPr>
        <p:spPr>
          <a:xfrm>
            <a:off x="0" y="628457"/>
            <a:ext cx="11353799" cy="708025"/>
          </a:xfrm>
        </p:spPr>
        <p:txBody>
          <a:bodyPr>
            <a:noAutofit/>
          </a:bodyPr>
          <a:lstStyle/>
          <a:p>
            <a:pPr algn="ctr"/>
            <a:r>
              <a:rPr lang="de-DE" sz="3200" dirty="0">
                <a:solidFill>
                  <a:srgbClr val="D5561D"/>
                </a:solidFill>
              </a:rPr>
              <a:t>Bilddatenbanken</a:t>
            </a:r>
          </a:p>
        </p:txBody>
      </p:sp>
      <p:sp>
        <p:nvSpPr>
          <p:cNvPr id="3" name="Inhaltsplatzhalter 2">
            <a:extLst>
              <a:ext uri="{FF2B5EF4-FFF2-40B4-BE49-F238E27FC236}">
                <a16:creationId xmlns:a16="http://schemas.microsoft.com/office/drawing/2014/main" id="{5A1D81B2-5770-40F3-BC6C-F5A167345EB8}"/>
              </a:ext>
            </a:extLst>
          </p:cNvPr>
          <p:cNvSpPr>
            <a:spLocks noGrp="1"/>
          </p:cNvSpPr>
          <p:nvPr>
            <p:ph idx="1"/>
          </p:nvPr>
        </p:nvSpPr>
        <p:spPr/>
        <p:txBody>
          <a:bodyPr/>
          <a:lstStyle/>
          <a:p>
            <a:endParaRPr lang="de-DE" dirty="0"/>
          </a:p>
          <a:p>
            <a:endParaRPr lang="de-DE" dirty="0"/>
          </a:p>
          <a:p>
            <a:endParaRPr lang="de-DE" dirty="0"/>
          </a:p>
        </p:txBody>
      </p:sp>
      <p:pic>
        <p:nvPicPr>
          <p:cNvPr id="4" name="Grafik 3">
            <a:extLst>
              <a:ext uri="{FF2B5EF4-FFF2-40B4-BE49-F238E27FC236}">
                <a16:creationId xmlns:a16="http://schemas.microsoft.com/office/drawing/2014/main" id="{2157CB95-7361-443F-986F-4410F8F9B00D}"/>
              </a:ext>
            </a:extLst>
          </p:cNvPr>
          <p:cNvPicPr>
            <a:picLocks noChangeAspect="1"/>
          </p:cNvPicPr>
          <p:nvPr/>
        </p:nvPicPr>
        <p:blipFill>
          <a:blip r:embed="rId3"/>
          <a:stretch>
            <a:fillRect/>
          </a:stretch>
        </p:blipFill>
        <p:spPr>
          <a:xfrm>
            <a:off x="0" y="452419"/>
            <a:ext cx="12192000" cy="5953161"/>
          </a:xfrm>
          <a:prstGeom prst="rect">
            <a:avLst/>
          </a:prstGeom>
        </p:spPr>
      </p:pic>
    </p:spTree>
    <p:extLst>
      <p:ext uri="{BB962C8B-B14F-4D97-AF65-F5344CB8AC3E}">
        <p14:creationId xmlns:p14="http://schemas.microsoft.com/office/powerpoint/2010/main" val="4240976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680302-A11C-4523-8247-049A58F6CCD6}"/>
              </a:ext>
            </a:extLst>
          </p:cNvPr>
          <p:cNvSpPr>
            <a:spLocks noGrp="1"/>
          </p:cNvSpPr>
          <p:nvPr>
            <p:ph type="title"/>
          </p:nvPr>
        </p:nvSpPr>
        <p:spPr>
          <a:xfrm>
            <a:off x="0" y="628457"/>
            <a:ext cx="11353799" cy="708025"/>
          </a:xfrm>
        </p:spPr>
        <p:txBody>
          <a:bodyPr>
            <a:noAutofit/>
          </a:bodyPr>
          <a:lstStyle/>
          <a:p>
            <a:pPr algn="ctr"/>
            <a:r>
              <a:rPr lang="de-DE" sz="3200" dirty="0">
                <a:solidFill>
                  <a:srgbClr val="D5561D"/>
                </a:solidFill>
              </a:rPr>
              <a:t>Bilddatenbanken</a:t>
            </a:r>
          </a:p>
        </p:txBody>
      </p:sp>
      <p:sp>
        <p:nvSpPr>
          <p:cNvPr id="3" name="Inhaltsplatzhalter 2">
            <a:extLst>
              <a:ext uri="{FF2B5EF4-FFF2-40B4-BE49-F238E27FC236}">
                <a16:creationId xmlns:a16="http://schemas.microsoft.com/office/drawing/2014/main" id="{5A1D81B2-5770-40F3-BC6C-F5A167345EB8}"/>
              </a:ext>
            </a:extLst>
          </p:cNvPr>
          <p:cNvSpPr>
            <a:spLocks noGrp="1"/>
          </p:cNvSpPr>
          <p:nvPr>
            <p:ph idx="1"/>
          </p:nvPr>
        </p:nvSpPr>
        <p:spPr/>
        <p:txBody>
          <a:bodyPr/>
          <a:lstStyle/>
          <a:p>
            <a:endParaRPr lang="de-DE" dirty="0"/>
          </a:p>
          <a:p>
            <a:endParaRPr lang="de-DE" dirty="0"/>
          </a:p>
          <a:p>
            <a:endParaRPr lang="de-DE" dirty="0"/>
          </a:p>
        </p:txBody>
      </p:sp>
      <p:pic>
        <p:nvPicPr>
          <p:cNvPr id="5" name="Grafik 4">
            <a:extLst>
              <a:ext uri="{FF2B5EF4-FFF2-40B4-BE49-F238E27FC236}">
                <a16:creationId xmlns:a16="http://schemas.microsoft.com/office/drawing/2014/main" id="{4904CF11-26C1-450B-A1EA-047DF71BFA6F}"/>
              </a:ext>
            </a:extLst>
          </p:cNvPr>
          <p:cNvPicPr>
            <a:picLocks noChangeAspect="1"/>
          </p:cNvPicPr>
          <p:nvPr/>
        </p:nvPicPr>
        <p:blipFill>
          <a:blip r:embed="rId3"/>
          <a:stretch>
            <a:fillRect/>
          </a:stretch>
        </p:blipFill>
        <p:spPr>
          <a:xfrm>
            <a:off x="0" y="573795"/>
            <a:ext cx="12192000" cy="5710410"/>
          </a:xfrm>
          <a:prstGeom prst="rect">
            <a:avLst/>
          </a:prstGeom>
        </p:spPr>
      </p:pic>
    </p:spTree>
    <p:extLst>
      <p:ext uri="{BB962C8B-B14F-4D97-AF65-F5344CB8AC3E}">
        <p14:creationId xmlns:p14="http://schemas.microsoft.com/office/powerpoint/2010/main" val="44967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680302-A11C-4523-8247-049A58F6CCD6}"/>
              </a:ext>
            </a:extLst>
          </p:cNvPr>
          <p:cNvSpPr>
            <a:spLocks noGrp="1"/>
          </p:cNvSpPr>
          <p:nvPr>
            <p:ph type="title"/>
          </p:nvPr>
        </p:nvSpPr>
        <p:spPr>
          <a:xfrm>
            <a:off x="0" y="628457"/>
            <a:ext cx="11353799" cy="708025"/>
          </a:xfrm>
        </p:spPr>
        <p:txBody>
          <a:bodyPr>
            <a:noAutofit/>
          </a:bodyPr>
          <a:lstStyle/>
          <a:p>
            <a:pPr algn="ctr"/>
            <a:r>
              <a:rPr lang="de-DE" sz="3200" dirty="0">
                <a:solidFill>
                  <a:srgbClr val="D5561D"/>
                </a:solidFill>
              </a:rPr>
              <a:t>Bilddatenbanken</a:t>
            </a:r>
          </a:p>
        </p:txBody>
      </p:sp>
      <p:sp>
        <p:nvSpPr>
          <p:cNvPr id="3" name="Inhaltsplatzhalter 2">
            <a:extLst>
              <a:ext uri="{FF2B5EF4-FFF2-40B4-BE49-F238E27FC236}">
                <a16:creationId xmlns:a16="http://schemas.microsoft.com/office/drawing/2014/main" id="{5A1D81B2-5770-40F3-BC6C-F5A167345EB8}"/>
              </a:ext>
            </a:extLst>
          </p:cNvPr>
          <p:cNvSpPr>
            <a:spLocks noGrp="1"/>
          </p:cNvSpPr>
          <p:nvPr>
            <p:ph idx="1"/>
          </p:nvPr>
        </p:nvSpPr>
        <p:spPr/>
        <p:txBody>
          <a:bodyPr/>
          <a:lstStyle/>
          <a:p>
            <a:endParaRPr lang="de-DE" dirty="0"/>
          </a:p>
          <a:p>
            <a:endParaRPr lang="de-DE" dirty="0"/>
          </a:p>
          <a:p>
            <a:endParaRPr lang="de-DE" dirty="0"/>
          </a:p>
        </p:txBody>
      </p:sp>
      <p:pic>
        <p:nvPicPr>
          <p:cNvPr id="4" name="Grafik 3">
            <a:extLst>
              <a:ext uri="{FF2B5EF4-FFF2-40B4-BE49-F238E27FC236}">
                <a16:creationId xmlns:a16="http://schemas.microsoft.com/office/drawing/2014/main" id="{D5B7A897-34AB-459A-A05C-AE285D344811}"/>
              </a:ext>
            </a:extLst>
          </p:cNvPr>
          <p:cNvPicPr>
            <a:picLocks noChangeAspect="1"/>
          </p:cNvPicPr>
          <p:nvPr/>
        </p:nvPicPr>
        <p:blipFill>
          <a:blip r:embed="rId3"/>
          <a:stretch>
            <a:fillRect/>
          </a:stretch>
        </p:blipFill>
        <p:spPr>
          <a:xfrm>
            <a:off x="631697" y="0"/>
            <a:ext cx="10928605" cy="6847525"/>
          </a:xfrm>
          <a:prstGeom prst="rect">
            <a:avLst/>
          </a:prstGeom>
        </p:spPr>
      </p:pic>
    </p:spTree>
    <p:extLst>
      <p:ext uri="{BB962C8B-B14F-4D97-AF65-F5344CB8AC3E}">
        <p14:creationId xmlns:p14="http://schemas.microsoft.com/office/powerpoint/2010/main" val="893726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680302-A11C-4523-8247-049A58F6CCD6}"/>
              </a:ext>
            </a:extLst>
          </p:cNvPr>
          <p:cNvSpPr>
            <a:spLocks noGrp="1"/>
          </p:cNvSpPr>
          <p:nvPr>
            <p:ph type="title"/>
          </p:nvPr>
        </p:nvSpPr>
        <p:spPr>
          <a:xfrm>
            <a:off x="0" y="628457"/>
            <a:ext cx="11353799" cy="708025"/>
          </a:xfrm>
        </p:spPr>
        <p:txBody>
          <a:bodyPr>
            <a:noAutofit/>
          </a:bodyPr>
          <a:lstStyle/>
          <a:p>
            <a:pPr algn="ctr"/>
            <a:r>
              <a:rPr lang="de-DE" sz="3200" dirty="0">
                <a:solidFill>
                  <a:srgbClr val="D5561D"/>
                </a:solidFill>
              </a:rPr>
              <a:t>Bilddatenbanken</a:t>
            </a:r>
          </a:p>
        </p:txBody>
      </p:sp>
      <p:sp>
        <p:nvSpPr>
          <p:cNvPr id="3" name="Inhaltsplatzhalter 2">
            <a:extLst>
              <a:ext uri="{FF2B5EF4-FFF2-40B4-BE49-F238E27FC236}">
                <a16:creationId xmlns:a16="http://schemas.microsoft.com/office/drawing/2014/main" id="{5A1D81B2-5770-40F3-BC6C-F5A167345EB8}"/>
              </a:ext>
            </a:extLst>
          </p:cNvPr>
          <p:cNvSpPr>
            <a:spLocks noGrp="1"/>
          </p:cNvSpPr>
          <p:nvPr>
            <p:ph idx="1"/>
          </p:nvPr>
        </p:nvSpPr>
        <p:spPr/>
        <p:txBody>
          <a:bodyPr/>
          <a:lstStyle/>
          <a:p>
            <a:endParaRPr lang="de-DE" dirty="0"/>
          </a:p>
          <a:p>
            <a:endParaRPr lang="de-DE" dirty="0"/>
          </a:p>
          <a:p>
            <a:endParaRPr lang="de-DE" dirty="0"/>
          </a:p>
        </p:txBody>
      </p:sp>
      <p:pic>
        <p:nvPicPr>
          <p:cNvPr id="5" name="Grafik 4">
            <a:extLst>
              <a:ext uri="{FF2B5EF4-FFF2-40B4-BE49-F238E27FC236}">
                <a16:creationId xmlns:a16="http://schemas.microsoft.com/office/drawing/2014/main" id="{45037578-6900-41D8-BAEB-7C93885CF66E}"/>
              </a:ext>
            </a:extLst>
          </p:cNvPr>
          <p:cNvPicPr>
            <a:picLocks noChangeAspect="1"/>
          </p:cNvPicPr>
          <p:nvPr/>
        </p:nvPicPr>
        <p:blipFill>
          <a:blip r:embed="rId3"/>
          <a:stretch>
            <a:fillRect/>
          </a:stretch>
        </p:blipFill>
        <p:spPr>
          <a:xfrm>
            <a:off x="0" y="429973"/>
            <a:ext cx="12192000" cy="5998054"/>
          </a:xfrm>
          <a:prstGeom prst="rect">
            <a:avLst/>
          </a:prstGeom>
        </p:spPr>
      </p:pic>
    </p:spTree>
    <p:extLst>
      <p:ext uri="{BB962C8B-B14F-4D97-AF65-F5344CB8AC3E}">
        <p14:creationId xmlns:p14="http://schemas.microsoft.com/office/powerpoint/2010/main" val="838834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680302-A11C-4523-8247-049A58F6CCD6}"/>
              </a:ext>
            </a:extLst>
          </p:cNvPr>
          <p:cNvSpPr>
            <a:spLocks noGrp="1"/>
          </p:cNvSpPr>
          <p:nvPr>
            <p:ph type="title"/>
          </p:nvPr>
        </p:nvSpPr>
        <p:spPr>
          <a:xfrm>
            <a:off x="615177" y="193209"/>
            <a:ext cx="11110658" cy="1272520"/>
          </a:xfrm>
        </p:spPr>
        <p:txBody>
          <a:bodyPr>
            <a:noAutofit/>
          </a:bodyPr>
          <a:lstStyle/>
          <a:p>
            <a:r>
              <a:rPr lang="de-DE" sz="2800" dirty="0">
                <a:solidFill>
                  <a:srgbClr val="D5561D"/>
                </a:solidFill>
              </a:rPr>
              <a:t>Oft nützlich: Bildschirminhalte fotografieren mit „Ausschneiden und skizzieren“ (Windows 10)</a:t>
            </a:r>
            <a:endParaRPr lang="de-DE" sz="2800" dirty="0"/>
          </a:p>
        </p:txBody>
      </p:sp>
      <p:sp>
        <p:nvSpPr>
          <p:cNvPr id="3" name="Inhaltsplatzhalter 2">
            <a:extLst>
              <a:ext uri="{FF2B5EF4-FFF2-40B4-BE49-F238E27FC236}">
                <a16:creationId xmlns:a16="http://schemas.microsoft.com/office/drawing/2014/main" id="{5A1D81B2-5770-40F3-BC6C-F5A167345EB8}"/>
              </a:ext>
            </a:extLst>
          </p:cNvPr>
          <p:cNvSpPr>
            <a:spLocks noGrp="1"/>
          </p:cNvSpPr>
          <p:nvPr>
            <p:ph idx="1"/>
          </p:nvPr>
        </p:nvSpPr>
        <p:spPr/>
        <p:txBody>
          <a:bodyPr/>
          <a:lstStyle/>
          <a:p>
            <a:endParaRPr lang="de-DE" dirty="0"/>
          </a:p>
          <a:p>
            <a:endParaRPr lang="de-DE" dirty="0"/>
          </a:p>
          <a:p>
            <a:endParaRPr lang="de-DE" dirty="0"/>
          </a:p>
        </p:txBody>
      </p:sp>
      <p:pic>
        <p:nvPicPr>
          <p:cNvPr id="6" name="Grafik 5">
            <a:extLst>
              <a:ext uri="{FF2B5EF4-FFF2-40B4-BE49-F238E27FC236}">
                <a16:creationId xmlns:a16="http://schemas.microsoft.com/office/drawing/2014/main" id="{CAD470D3-9D1D-4EE9-AEDC-6FA2A7982D60}"/>
              </a:ext>
            </a:extLst>
          </p:cNvPr>
          <p:cNvPicPr>
            <a:picLocks noChangeAspect="1"/>
          </p:cNvPicPr>
          <p:nvPr/>
        </p:nvPicPr>
        <p:blipFill>
          <a:blip r:embed="rId3"/>
          <a:stretch>
            <a:fillRect/>
          </a:stretch>
        </p:blipFill>
        <p:spPr>
          <a:xfrm>
            <a:off x="615177" y="1825625"/>
            <a:ext cx="10958286" cy="1284867"/>
          </a:xfrm>
          <a:prstGeom prst="rect">
            <a:avLst/>
          </a:prstGeom>
        </p:spPr>
      </p:pic>
      <p:pic>
        <p:nvPicPr>
          <p:cNvPr id="7" name="Grafik 6">
            <a:extLst>
              <a:ext uri="{FF2B5EF4-FFF2-40B4-BE49-F238E27FC236}">
                <a16:creationId xmlns:a16="http://schemas.microsoft.com/office/drawing/2014/main" id="{62FB4383-1F90-4E1B-AC7C-8944346252F9}"/>
              </a:ext>
            </a:extLst>
          </p:cNvPr>
          <p:cNvPicPr>
            <a:picLocks noChangeAspect="1"/>
          </p:cNvPicPr>
          <p:nvPr/>
        </p:nvPicPr>
        <p:blipFill>
          <a:blip r:embed="rId4"/>
          <a:stretch>
            <a:fillRect/>
          </a:stretch>
        </p:blipFill>
        <p:spPr>
          <a:xfrm>
            <a:off x="3046310" y="3428999"/>
            <a:ext cx="6380608" cy="2492829"/>
          </a:xfrm>
          <a:prstGeom prst="rect">
            <a:avLst/>
          </a:prstGeom>
        </p:spPr>
      </p:pic>
      <p:sp>
        <p:nvSpPr>
          <p:cNvPr id="8" name="Ellipse 7">
            <a:extLst>
              <a:ext uri="{FF2B5EF4-FFF2-40B4-BE49-F238E27FC236}">
                <a16:creationId xmlns:a16="http://schemas.microsoft.com/office/drawing/2014/main" id="{7024C996-443B-4A59-B24C-52B71E34F727}"/>
              </a:ext>
            </a:extLst>
          </p:cNvPr>
          <p:cNvSpPr/>
          <p:nvPr/>
        </p:nvSpPr>
        <p:spPr>
          <a:xfrm>
            <a:off x="4332130" y="4831874"/>
            <a:ext cx="841849" cy="8221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a:extLst>
              <a:ext uri="{FF2B5EF4-FFF2-40B4-BE49-F238E27FC236}">
                <a16:creationId xmlns:a16="http://schemas.microsoft.com/office/drawing/2014/main" id="{8E4EA96B-E416-41FF-8D18-94961672917A}"/>
              </a:ext>
            </a:extLst>
          </p:cNvPr>
          <p:cNvSpPr/>
          <p:nvPr/>
        </p:nvSpPr>
        <p:spPr>
          <a:xfrm>
            <a:off x="3378769" y="4100354"/>
            <a:ext cx="841849" cy="8221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a:extLst>
              <a:ext uri="{FF2B5EF4-FFF2-40B4-BE49-F238E27FC236}">
                <a16:creationId xmlns:a16="http://schemas.microsoft.com/office/drawing/2014/main" id="{D66B337E-D090-4F23-A718-5141EE250658}"/>
              </a:ext>
            </a:extLst>
          </p:cNvPr>
          <p:cNvSpPr/>
          <p:nvPr/>
        </p:nvSpPr>
        <p:spPr>
          <a:xfrm>
            <a:off x="5017930" y="3470388"/>
            <a:ext cx="841849" cy="8221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7023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50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500"/>
                                  </p:stCondLst>
                                  <p:childTnLst>
                                    <p:set>
                                      <p:cBhvr>
                                        <p:cTn id="16" dur="1" fill="hold">
                                          <p:stCondLst>
                                            <p:cond delay="0"/>
                                          </p:stCondLst>
                                        </p:cTn>
                                        <p:tgtEl>
                                          <p:spTgt spid="9"/>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680302-A11C-4523-8247-049A58F6CCD6}"/>
              </a:ext>
            </a:extLst>
          </p:cNvPr>
          <p:cNvSpPr>
            <a:spLocks noGrp="1"/>
          </p:cNvSpPr>
          <p:nvPr>
            <p:ph type="title"/>
          </p:nvPr>
        </p:nvSpPr>
        <p:spPr>
          <a:xfrm>
            <a:off x="615177" y="193209"/>
            <a:ext cx="11110658" cy="1272520"/>
          </a:xfrm>
        </p:spPr>
        <p:txBody>
          <a:bodyPr>
            <a:noAutofit/>
          </a:bodyPr>
          <a:lstStyle/>
          <a:p>
            <a:r>
              <a:rPr lang="de-DE" sz="2800" dirty="0">
                <a:solidFill>
                  <a:srgbClr val="D5561D"/>
                </a:solidFill>
              </a:rPr>
              <a:t>Übung zur Lerneinheit</a:t>
            </a:r>
            <a:endParaRPr lang="de-DE" sz="2800" dirty="0"/>
          </a:p>
        </p:txBody>
      </p:sp>
      <p:sp>
        <p:nvSpPr>
          <p:cNvPr id="3" name="Inhaltsplatzhalter 2">
            <a:extLst>
              <a:ext uri="{FF2B5EF4-FFF2-40B4-BE49-F238E27FC236}">
                <a16:creationId xmlns:a16="http://schemas.microsoft.com/office/drawing/2014/main" id="{5A1D81B2-5770-40F3-BC6C-F5A167345EB8}"/>
              </a:ext>
            </a:extLst>
          </p:cNvPr>
          <p:cNvSpPr>
            <a:spLocks noGrp="1"/>
          </p:cNvSpPr>
          <p:nvPr>
            <p:ph idx="1"/>
          </p:nvPr>
        </p:nvSpPr>
        <p:spPr/>
        <p:txBody>
          <a:bodyPr/>
          <a:lstStyle/>
          <a:p>
            <a:endParaRPr lang="de-DE" dirty="0"/>
          </a:p>
          <a:p>
            <a:endParaRPr lang="de-DE" dirty="0"/>
          </a:p>
          <a:p>
            <a:endParaRPr lang="de-DE" dirty="0"/>
          </a:p>
        </p:txBody>
      </p:sp>
      <p:pic>
        <p:nvPicPr>
          <p:cNvPr id="4" name="Grafik 3">
            <a:extLst>
              <a:ext uri="{FF2B5EF4-FFF2-40B4-BE49-F238E27FC236}">
                <a16:creationId xmlns:a16="http://schemas.microsoft.com/office/drawing/2014/main" id="{E57ED1A9-4AEB-4891-8A5D-078E8549FAD8}"/>
              </a:ext>
            </a:extLst>
          </p:cNvPr>
          <p:cNvPicPr>
            <a:picLocks noChangeAspect="1"/>
          </p:cNvPicPr>
          <p:nvPr/>
        </p:nvPicPr>
        <p:blipFill>
          <a:blip r:embed="rId3"/>
          <a:stretch>
            <a:fillRect/>
          </a:stretch>
        </p:blipFill>
        <p:spPr>
          <a:xfrm>
            <a:off x="0" y="-96020"/>
            <a:ext cx="12192000" cy="6854653"/>
          </a:xfrm>
          <a:prstGeom prst="rect">
            <a:avLst/>
          </a:prstGeom>
        </p:spPr>
      </p:pic>
      <p:sp>
        <p:nvSpPr>
          <p:cNvPr id="5" name="Textfeld 4">
            <a:extLst>
              <a:ext uri="{FF2B5EF4-FFF2-40B4-BE49-F238E27FC236}">
                <a16:creationId xmlns:a16="http://schemas.microsoft.com/office/drawing/2014/main" id="{8DD6EEB3-077D-4152-B378-D26DC7752055}"/>
              </a:ext>
            </a:extLst>
          </p:cNvPr>
          <p:cNvSpPr txBox="1"/>
          <p:nvPr/>
        </p:nvSpPr>
        <p:spPr>
          <a:xfrm>
            <a:off x="2490913" y="1339142"/>
            <a:ext cx="1930400" cy="830997"/>
          </a:xfrm>
          <a:prstGeom prst="rect">
            <a:avLst/>
          </a:prstGeom>
          <a:solidFill>
            <a:schemeClr val="bg1"/>
          </a:solidFill>
        </p:spPr>
        <p:txBody>
          <a:bodyPr wrap="square" rtlCol="0">
            <a:spAutoFit/>
          </a:bodyPr>
          <a:lstStyle/>
          <a:p>
            <a:r>
              <a:rPr lang="de-DE" sz="2400" dirty="0"/>
              <a:t>Rechteckiges Ausschneiden</a:t>
            </a:r>
          </a:p>
        </p:txBody>
      </p:sp>
      <p:sp>
        <p:nvSpPr>
          <p:cNvPr id="6" name="Textfeld 5">
            <a:extLst>
              <a:ext uri="{FF2B5EF4-FFF2-40B4-BE49-F238E27FC236}">
                <a16:creationId xmlns:a16="http://schemas.microsoft.com/office/drawing/2014/main" id="{7DB2C029-138D-441B-BFE2-6FD002D307B2}"/>
              </a:ext>
            </a:extLst>
          </p:cNvPr>
          <p:cNvSpPr txBox="1"/>
          <p:nvPr/>
        </p:nvSpPr>
        <p:spPr>
          <a:xfrm>
            <a:off x="4298044" y="2500310"/>
            <a:ext cx="1930400" cy="830997"/>
          </a:xfrm>
          <a:prstGeom prst="rect">
            <a:avLst/>
          </a:prstGeom>
          <a:solidFill>
            <a:schemeClr val="bg1"/>
          </a:solidFill>
        </p:spPr>
        <p:txBody>
          <a:bodyPr wrap="square" rtlCol="0">
            <a:spAutoFit/>
          </a:bodyPr>
          <a:lstStyle/>
          <a:p>
            <a:r>
              <a:rPr lang="de-DE" sz="2400" dirty="0"/>
              <a:t>Freies Ausschneiden</a:t>
            </a:r>
          </a:p>
        </p:txBody>
      </p:sp>
      <p:sp>
        <p:nvSpPr>
          <p:cNvPr id="7" name="Textfeld 6">
            <a:extLst>
              <a:ext uri="{FF2B5EF4-FFF2-40B4-BE49-F238E27FC236}">
                <a16:creationId xmlns:a16="http://schemas.microsoft.com/office/drawing/2014/main" id="{554CE8F6-F778-4BFB-B5D8-223BBB5D5C62}"/>
              </a:ext>
            </a:extLst>
          </p:cNvPr>
          <p:cNvSpPr txBox="1"/>
          <p:nvPr/>
        </p:nvSpPr>
        <p:spPr>
          <a:xfrm>
            <a:off x="5660574" y="3870771"/>
            <a:ext cx="1930400" cy="830997"/>
          </a:xfrm>
          <a:prstGeom prst="rect">
            <a:avLst/>
          </a:prstGeom>
          <a:solidFill>
            <a:schemeClr val="bg1"/>
          </a:solidFill>
        </p:spPr>
        <p:txBody>
          <a:bodyPr wrap="square" rtlCol="0">
            <a:spAutoFit/>
          </a:bodyPr>
          <a:lstStyle/>
          <a:p>
            <a:r>
              <a:rPr lang="de-DE" sz="2400" dirty="0"/>
              <a:t>Fenster ausschneiden</a:t>
            </a:r>
          </a:p>
        </p:txBody>
      </p:sp>
      <p:sp>
        <p:nvSpPr>
          <p:cNvPr id="8" name="Textfeld 7">
            <a:extLst>
              <a:ext uri="{FF2B5EF4-FFF2-40B4-BE49-F238E27FC236}">
                <a16:creationId xmlns:a16="http://schemas.microsoft.com/office/drawing/2014/main" id="{4DC7C0DB-E524-412B-A8A3-732FEB10315A}"/>
              </a:ext>
            </a:extLst>
          </p:cNvPr>
          <p:cNvSpPr txBox="1"/>
          <p:nvPr/>
        </p:nvSpPr>
        <p:spPr>
          <a:xfrm>
            <a:off x="6625774" y="1274441"/>
            <a:ext cx="1930400" cy="830997"/>
          </a:xfrm>
          <a:prstGeom prst="rect">
            <a:avLst/>
          </a:prstGeom>
          <a:solidFill>
            <a:schemeClr val="bg1"/>
          </a:solidFill>
        </p:spPr>
        <p:txBody>
          <a:bodyPr wrap="square" rtlCol="0">
            <a:spAutoFit/>
          </a:bodyPr>
          <a:lstStyle/>
          <a:p>
            <a:r>
              <a:rPr lang="de-DE" sz="2400" dirty="0"/>
              <a:t>Vollbild ausschneiden</a:t>
            </a:r>
          </a:p>
        </p:txBody>
      </p:sp>
      <p:cxnSp>
        <p:nvCxnSpPr>
          <p:cNvPr id="10" name="Gerade Verbindung mit Pfeil 9">
            <a:extLst>
              <a:ext uri="{FF2B5EF4-FFF2-40B4-BE49-F238E27FC236}">
                <a16:creationId xmlns:a16="http://schemas.microsoft.com/office/drawing/2014/main" id="{5B3D42EB-A3EF-4EAE-988E-DCA19D724389}"/>
              </a:ext>
            </a:extLst>
          </p:cNvPr>
          <p:cNvCxnSpPr/>
          <p:nvPr/>
        </p:nvCxnSpPr>
        <p:spPr>
          <a:xfrm flipV="1">
            <a:off x="4061335" y="328896"/>
            <a:ext cx="861919" cy="8891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a:extLst>
              <a:ext uri="{FF2B5EF4-FFF2-40B4-BE49-F238E27FC236}">
                <a16:creationId xmlns:a16="http://schemas.microsoft.com/office/drawing/2014/main" id="{B1EE453B-4202-4369-B11A-32D1D3A4213C}"/>
              </a:ext>
            </a:extLst>
          </p:cNvPr>
          <p:cNvCxnSpPr>
            <a:cxnSpLocks/>
          </p:cNvCxnSpPr>
          <p:nvPr/>
        </p:nvCxnSpPr>
        <p:spPr>
          <a:xfrm flipV="1">
            <a:off x="5389419" y="367663"/>
            <a:ext cx="220353" cy="21326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9581B065-6AC1-429D-A482-09370968525A}"/>
              </a:ext>
            </a:extLst>
          </p:cNvPr>
          <p:cNvCxnSpPr>
            <a:cxnSpLocks/>
          </p:cNvCxnSpPr>
          <p:nvPr/>
        </p:nvCxnSpPr>
        <p:spPr>
          <a:xfrm flipH="1" flipV="1">
            <a:off x="6145608" y="367663"/>
            <a:ext cx="402082" cy="35031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CC6539E8-1FC7-4474-A6B7-D415FE4A8DC4}"/>
              </a:ext>
            </a:extLst>
          </p:cNvPr>
          <p:cNvCxnSpPr>
            <a:cxnSpLocks/>
          </p:cNvCxnSpPr>
          <p:nvPr/>
        </p:nvCxnSpPr>
        <p:spPr>
          <a:xfrm flipH="1" flipV="1">
            <a:off x="6690028" y="349663"/>
            <a:ext cx="462331" cy="9067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842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ECE08B875DFD2488FDDE04E791C5982" ma:contentTypeVersion="12" ma:contentTypeDescription="Ein neues Dokument erstellen." ma:contentTypeScope="" ma:versionID="65f2901ccfe0fb79c54014944dfb775a">
  <xsd:schema xmlns:xsd="http://www.w3.org/2001/XMLSchema" xmlns:xs="http://www.w3.org/2001/XMLSchema" xmlns:p="http://schemas.microsoft.com/office/2006/metadata/properties" xmlns:ns2="75a06621-87a1-4236-a22a-6a09a0eba1cc" xmlns:ns3="161e545f-ea0c-4ccc-af3a-8c78224d5f8c" targetNamespace="http://schemas.microsoft.com/office/2006/metadata/properties" ma:root="true" ma:fieldsID="9f41833ba9399bf319a9aa629731debb" ns2:_="" ns3:_="">
    <xsd:import namespace="75a06621-87a1-4236-a22a-6a09a0eba1cc"/>
    <xsd:import namespace="161e545f-ea0c-4ccc-af3a-8c78224d5f8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a06621-87a1-4236-a22a-6a09a0eba1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Bildmarkierungen" ma:readOnly="false" ma:fieldId="{5cf76f15-5ced-4ddc-b409-7134ff3c332f}" ma:taxonomyMulti="true" ma:sspId="47c37ba9-8bf5-4ed0-9eb2-e95542495518"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1e545f-ea0c-4ccc-af3a-8c78224d5f8c"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16fd7cc-a18f-4f36-ab0c-9dc114ef1f61}" ma:internalName="TaxCatchAll" ma:showField="CatchAllData" ma:web="161e545f-ea0c-4ccc-af3a-8c78224d5f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61e545f-ea0c-4ccc-af3a-8c78224d5f8c" xsi:nil="true"/>
    <lcf76f155ced4ddcb4097134ff3c332f xmlns="75a06621-87a1-4236-a22a-6a09a0eba1c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442CAD3-865F-4AF9-A405-101EF572FDE0}"/>
</file>

<file path=customXml/itemProps2.xml><?xml version="1.0" encoding="utf-8"?>
<ds:datastoreItem xmlns:ds="http://schemas.openxmlformats.org/officeDocument/2006/customXml" ds:itemID="{4CAEC0D3-9DCF-453A-B618-8B2789415327}"/>
</file>

<file path=customXml/itemProps3.xml><?xml version="1.0" encoding="utf-8"?>
<ds:datastoreItem xmlns:ds="http://schemas.openxmlformats.org/officeDocument/2006/customXml" ds:itemID="{83A65CD5-27B3-459F-89F3-8A0F4239AECF}"/>
</file>

<file path=docProps/app.xml><?xml version="1.0" encoding="utf-8"?>
<Properties xmlns="http://schemas.openxmlformats.org/officeDocument/2006/extended-properties" xmlns:vt="http://schemas.openxmlformats.org/officeDocument/2006/docPropsVTypes">
  <TotalTime>0</TotalTime>
  <Words>840</Words>
  <Application>Microsoft Office PowerPoint</Application>
  <PresentationFormat>Breitbild</PresentationFormat>
  <Paragraphs>107</Paragraphs>
  <Slides>21</Slides>
  <Notes>20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21</vt:i4>
      </vt:variant>
    </vt:vector>
  </HeadingPairs>
  <TitlesOfParts>
    <vt:vector size="26" baseType="lpstr">
      <vt:lpstr>Arial</vt:lpstr>
      <vt:lpstr>Calibri</vt:lpstr>
      <vt:lpstr>Calibri Light</vt:lpstr>
      <vt:lpstr>Wingdings</vt:lpstr>
      <vt:lpstr>Office Theme</vt:lpstr>
      <vt:lpstr> </vt:lpstr>
      <vt:lpstr>Worum geht es in dieser Lerneinheit?</vt:lpstr>
      <vt:lpstr>Bilddatenbanken</vt:lpstr>
      <vt:lpstr>Bilddatenbanken</vt:lpstr>
      <vt:lpstr>Bilddatenbanken</vt:lpstr>
      <vt:lpstr>Bilddatenbanken</vt:lpstr>
      <vt:lpstr>Bilddatenbanken</vt:lpstr>
      <vt:lpstr>Oft nützlich: Bildschirminhalte fotografieren mit „Ausschneiden und skizzieren“ (Windows 10)</vt:lpstr>
      <vt:lpstr>Übung zur Lerneinheit</vt:lpstr>
      <vt:lpstr>PowerPoint-Präsentation</vt:lpstr>
      <vt:lpstr>Übung zur Lerneinheit</vt:lpstr>
      <vt:lpstr>Übung zur Lerneinheit</vt:lpstr>
      <vt:lpstr>Übung zur Lerneinheit</vt:lpstr>
      <vt:lpstr>Bearbeiten von Grafiken mit Paint.NET </vt:lpstr>
      <vt:lpstr>PowerPoint-Präsentation</vt:lpstr>
      <vt:lpstr>PowerPoint-Präsentation</vt:lpstr>
      <vt:lpstr>PowerPoint-Präsentation</vt:lpstr>
      <vt:lpstr>PowerPoint-Präsentation</vt:lpstr>
      <vt:lpstr>PowerPoint-Präsentation</vt:lpstr>
      <vt:lpstr>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of experiences and skills Evaluation tools and methods</dc:title>
  <dc:creator>Jana</dc:creator>
  <cp:lastModifiedBy>Jana Eckert</cp:lastModifiedBy>
  <cp:revision>117</cp:revision>
  <dcterms:created xsi:type="dcterms:W3CDTF">2021-04-16T13:47:16Z</dcterms:created>
  <dcterms:modified xsi:type="dcterms:W3CDTF">2022-07-20T07:05:05Z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0x0101000ECE08B875DFD2488FDDE04E791C5982</vt:lpwstr>
  </property>
</Properties>
</file>