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F_75316FD8.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60" r:id="rId5"/>
    <p:sldId id="266" r:id="rId6"/>
    <p:sldId id="289" r:id="rId7"/>
    <p:sldId id="297" r:id="rId8"/>
    <p:sldId id="298" r:id="rId9"/>
    <p:sldId id="296" r:id="rId10"/>
    <p:sldId id="299" r:id="rId11"/>
    <p:sldId id="303" r:id="rId12"/>
    <p:sldId id="290" r:id="rId13"/>
    <p:sldId id="292" r:id="rId14"/>
    <p:sldId id="291" r:id="rId15"/>
    <p:sldId id="293" r:id="rId16"/>
    <p:sldId id="294" r:id="rId17"/>
    <p:sldId id="304" r:id="rId18"/>
    <p:sldId id="265" r:id="rId19"/>
    <p:sldId id="285" r:id="rId20"/>
    <p:sldId id="286" r:id="rId21"/>
    <p:sldId id="287" r:id="rId22"/>
    <p:sldId id="269" r:id="rId23"/>
    <p:sldId id="263" r:id="rId24"/>
    <p:sldId id="302"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B89FD3B-EE53-4EE5-BD8F-98FA8F8AB1B2}">
          <p14:sldIdLst>
            <p14:sldId id="260"/>
          </p14:sldIdLst>
        </p14:section>
        <p14:section name="Abschnitt ohne Titel" id="{38E29847-533D-4D9D-A3E6-964D72BF62FF}">
          <p14:sldIdLst>
            <p14:sldId id="266"/>
            <p14:sldId id="289"/>
            <p14:sldId id="297"/>
            <p14:sldId id="298"/>
            <p14:sldId id="296"/>
            <p14:sldId id="299"/>
            <p14:sldId id="303"/>
            <p14:sldId id="290"/>
            <p14:sldId id="292"/>
            <p14:sldId id="291"/>
            <p14:sldId id="293"/>
            <p14:sldId id="294"/>
            <p14:sldId id="304"/>
            <p14:sldId id="265"/>
            <p14:sldId id="285"/>
            <p14:sldId id="286"/>
            <p14:sldId id="287"/>
            <p14:sldId id="269"/>
            <p14:sldId id="263"/>
            <p14:sldId id="30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0B818B-A235-856D-E582-7F578D198904}" name="Tine Kopp" initials="TK" userId="1987395245f1a31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1A4"/>
    <a:srgbClr val="DEE323"/>
    <a:srgbClr val="A3E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FE257-B51B-4F64-BC40-046A72CFC88F}" v="22" dt="2022-07-29T09:06:52.5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0297" autoAdjust="0"/>
  </p:normalViewPr>
  <p:slideViewPr>
    <p:cSldViewPr>
      <p:cViewPr varScale="1">
        <p:scale>
          <a:sx n="69" d="100"/>
          <a:sy n="69" d="100"/>
        </p:scale>
        <p:origin x="12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userId="S::eckert_isis-sozialforschung.de#ext#@afedemyeu.onmicrosoft.com::e966301e-07d7-4e10-8fe6-73f3450e73d1" providerId="AD" clId="Web-{DAAFE257-B51B-4F64-BC40-046A72CFC88F}"/>
    <pc:docChg chg="modSld">
      <pc:chgData name="Jana" userId="S::eckert_isis-sozialforschung.de#ext#@afedemyeu.onmicrosoft.com::e966301e-07d7-4e10-8fe6-73f3450e73d1" providerId="AD" clId="Web-{DAAFE257-B51B-4F64-BC40-046A72CFC88F}" dt="2022-07-29T09:06:52.508" v="10" actId="20577"/>
      <pc:docMkLst>
        <pc:docMk/>
      </pc:docMkLst>
      <pc:sldChg chg="modSp">
        <pc:chgData name="Jana" userId="S::eckert_isis-sozialforschung.de#ext#@afedemyeu.onmicrosoft.com::e966301e-07d7-4e10-8fe6-73f3450e73d1" providerId="AD" clId="Web-{DAAFE257-B51B-4F64-BC40-046A72CFC88F}" dt="2022-07-29T09:06:52.508" v="10" actId="20577"/>
        <pc:sldMkLst>
          <pc:docMk/>
          <pc:sldMk cId="489126721" sldId="302"/>
        </pc:sldMkLst>
        <pc:spChg chg="mod">
          <ac:chgData name="Jana" userId="S::eckert_isis-sozialforschung.de#ext#@afedemyeu.onmicrosoft.com::e966301e-07d7-4e10-8fe6-73f3450e73d1" providerId="AD" clId="Web-{DAAFE257-B51B-4F64-BC40-046A72CFC88F}" dt="2022-07-29T09:06:52.508" v="10" actId="20577"/>
          <ac:spMkLst>
            <pc:docMk/>
            <pc:sldMk cId="489126721" sldId="302"/>
            <ac:spMk id="2" creationId="{095D2CA4-B220-BEE1-9E2E-55C389F2DE60}"/>
          </ac:spMkLst>
        </pc:spChg>
      </pc:sldChg>
    </pc:docChg>
  </pc:docChgLst>
</pc:chgInfo>
</file>

<file path=ppt/comments/modernComment_12F_75316FD8.xml><?xml version="1.0" encoding="utf-8"?>
<p188:cmLst xmlns:a="http://schemas.openxmlformats.org/drawingml/2006/main" xmlns:r="http://schemas.openxmlformats.org/officeDocument/2006/relationships" xmlns:p188="http://schemas.microsoft.com/office/powerpoint/2018/8/main">
  <p188:cm id="{94EE679E-66CE-4654-8B5A-D818B9141784}" authorId="{690B818B-A235-856D-E582-7F578D198904}" created="2022-07-22T09:57:37.733">
    <pc:sldMkLst xmlns:pc="http://schemas.microsoft.com/office/powerpoint/2013/main/command">
      <pc:docMk/>
      <pc:sldMk cId="1966174168" sldId="303"/>
    </pc:sldMkLst>
    <p188:txBody>
      <a:bodyPr/>
      <a:lstStyle/>
      <a:p>
        <a:r>
          <a:rPr lang="de-DE"/>
          <a:t>Da ich leider nicht weiß, welche Schriftart/Größe und Farbe die Schrift im Textfeld der deutschen Folie hatte, kann ich es nicht genauso anpassen.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64C3A-CBF6-4F6D-AD90-A69DA2A1024A}" type="datetimeFigureOut">
              <a:rPr lang="de-DE" smtClean="0"/>
              <a:t>29.07.2022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Edit master text format</a:t>
            </a:r>
          </a:p>
          <a:p>
            <a:pPr lvl="1"/>
            <a:r>
              <a:rPr lang="de-DE"/>
              <a:t>Second level</a:t>
            </a:r>
          </a:p>
          <a:p>
            <a:pPr lvl="2"/>
            <a:r>
              <a:rPr lang="de-DE"/>
              <a:t>Third level</a:t>
            </a:r>
          </a:p>
          <a:p>
            <a:pPr lvl="3"/>
            <a:r>
              <a:rPr lang="de-DE"/>
              <a:t>Fourth level</a:t>
            </a:r>
          </a:p>
          <a:p>
            <a:pPr lvl="4"/>
            <a:r>
              <a:rPr lang="de-DE"/>
              <a:t>Fifth level</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1D2A9-5137-4211-A507-7E7AEF5C5752}" type="slidenum">
              <a:rPr lang="de-DE" smtClean="0"/>
              <a:t>‹Nr.›</a:t>
            </a:fld>
            <a:endParaRPr lang="de-DE"/>
          </a:p>
        </p:txBody>
      </p:sp>
    </p:spTree>
    <p:extLst>
      <p:ext uri="{BB962C8B-B14F-4D97-AF65-F5344CB8AC3E}">
        <p14:creationId xmlns:p14="http://schemas.microsoft.com/office/powerpoint/2010/main" val="282047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o.stroeermediabrands.de/go.php?t=https%3A%2F%2Fwww.microsoft.com%2Fde-de%2Fp%2Fausschneiden-und-skizzieren%2F9mz95kl8mr0l&amp;s=https%3A%2F%2Fwww.giga.de%2Fdownloads%2Fwindows-10%2Ftipps%2Fwindows-10-ausschneiden-und-skizzieren-statt-snipping-tool-nutzen-so-gehts%2F&amp;channel=website&amp;contentPieceId=5149162&amp;site=GIGA&amp;deviceType=desktop&amp;uuid=43a61d53-f64c-41fe-8de3-b1be9490c69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iga.de/downloads/windows-10/news/endlich-windows-10-oktober-2018-update-wird-wieder-ausgeliefer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91D2A9-5137-4211-A507-7E7AEF5C5752}" type="slidenum">
              <a:rPr lang="de-DE" smtClean="0"/>
              <a:t>1</a:t>
            </a:fld>
            <a:endParaRPr lang="de-DE"/>
          </a:p>
        </p:txBody>
      </p:sp>
    </p:spTree>
    <p:extLst>
      <p:ext uri="{BB962C8B-B14F-4D97-AF65-F5344CB8AC3E}">
        <p14:creationId xmlns:p14="http://schemas.microsoft.com/office/powerpoint/2010/main" val="286843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The section is now on the clipboard and can either be pasted into PowerPoint, Word, </a:t>
            </a:r>
            <a:r>
              <a:rPr lang="de-DE" dirty="0" err="1"/>
              <a:t>paint </a:t>
            </a:r>
            <a:r>
              <a:rPr lang="de-DE" dirty="0"/>
              <a:t>etc. or click on the text below.</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75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28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45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38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The </a:t>
            </a:r>
            <a:r>
              <a:rPr lang="de-DE" dirty="0" err="1"/>
              <a:t>software</a:t>
            </a:r>
            <a:r>
              <a:rPr lang="de-DE" dirty="0"/>
              <a:t> can be downloaded free of </a:t>
            </a:r>
            <a:r>
              <a:rPr lang="de-DE" dirty="0" err="1"/>
              <a:t>charge</a:t>
            </a:r>
            <a:r>
              <a:rPr lang="de-DE" dirty="0"/>
              <a:t> at getpaint.net, for example.</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30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A </a:t>
            </a:r>
            <a:r>
              <a:rPr lang="de-AT" sz="1200" kern="1200" dirty="0" err="1">
                <a:solidFill>
                  <a:schemeClr val="tx1"/>
                </a:solidFill>
                <a:effectLst/>
                <a:latin typeface="+mn-lt"/>
                <a:ea typeface="+mn-ea"/>
                <a:cs typeface="+mn-cs"/>
              </a:rPr>
              <a:t>useful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function</a:t>
            </a:r>
            <a:r>
              <a:rPr lang="de-AT" sz="1200" kern="1200" dirty="0">
                <a:solidFill>
                  <a:schemeClr val="tx1"/>
                </a:solidFill>
                <a:effectLst/>
                <a:latin typeface="+mn-lt"/>
                <a:ea typeface="+mn-ea"/>
                <a:cs typeface="+mn-cs"/>
              </a:rPr>
              <a:t> in Paint.net is to </a:t>
            </a:r>
            <a:r>
              <a:rPr lang="de-AT" sz="1200" b="1" kern="1200" dirty="0">
                <a:solidFill>
                  <a:schemeClr val="tx1"/>
                </a:solidFill>
                <a:effectLst/>
                <a:latin typeface="+mn-lt"/>
                <a:ea typeface="+mn-ea"/>
                <a:cs typeface="+mn-cs"/>
              </a:rPr>
              <a:t>remove the background of logos and other graphics.</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8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To do this, first open (</a:t>
            </a:r>
            <a:r>
              <a:rPr lang="de-DE" sz="1200" kern="1200" dirty="0" err="1">
                <a:solidFill>
                  <a:schemeClr val="tx1"/>
                </a:solidFill>
                <a:latin typeface="+mn-lt"/>
                <a:ea typeface="+mn-ea"/>
                <a:cs typeface="+mn-cs"/>
              </a:rPr>
              <a:t>or</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paste</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the</a:t>
            </a:r>
            <a:r>
              <a:rPr lang="de-DE" sz="1200" kern="1200" dirty="0">
                <a:solidFill>
                  <a:schemeClr val="tx1"/>
                </a:solidFill>
                <a:latin typeface="+mn-lt"/>
                <a:ea typeface="+mn-ea"/>
                <a:cs typeface="+mn-cs"/>
              </a:rPr>
              <a:t> logo </a:t>
            </a:r>
            <a:r>
              <a:rPr lang="de-DE" sz="1200" kern="1200" dirty="0" err="1">
                <a:solidFill>
                  <a:schemeClr val="tx1"/>
                </a:solidFill>
                <a:latin typeface="+mn-lt"/>
                <a:ea typeface="+mn-ea"/>
                <a:cs typeface="+mn-cs"/>
              </a:rPr>
              <a:t>you</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want</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to</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remove</a:t>
            </a:r>
            <a:r>
              <a:rPr lang="de-DE" sz="1200" kern="1200" dirty="0">
                <a:solidFill>
                  <a:schemeClr val="tx1"/>
                </a:solidFill>
                <a:latin typeface="+mn-lt"/>
                <a:ea typeface="+mn-ea"/>
                <a:cs typeface="+mn-cs"/>
              </a:rPr>
              <a:t> </a:t>
            </a:r>
            <a:r>
              <a:rPr lang="en-GB" sz="1200" kern="1200" noProof="0" dirty="0">
                <a:solidFill>
                  <a:schemeClr val="tx1"/>
                </a:solidFill>
                <a:latin typeface="+mn-lt"/>
                <a:ea typeface="+mn-ea"/>
                <a:cs typeface="+mn-cs"/>
              </a:rPr>
              <a:t>the</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background</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from</a:t>
            </a:r>
            <a:r>
              <a:rPr lang="de-DE" sz="12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8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latin typeface="+mn-lt"/>
                <a:ea typeface="+mn-ea"/>
                <a:cs typeface="+mn-cs"/>
              </a:rPr>
              <a:t>After </a:t>
            </a:r>
            <a:r>
              <a:rPr lang="de-AT" sz="1200" kern="1200" dirty="0" err="1">
                <a:solidFill>
                  <a:schemeClr val="tx1"/>
                </a:solidFill>
                <a:latin typeface="+mn-lt"/>
                <a:ea typeface="+mn-ea"/>
                <a:cs typeface="+mn-cs"/>
              </a:rPr>
              <a:t>opening</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the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image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select</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the</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magic</a:t>
            </a:r>
            <a:r>
              <a:rPr lang="de-AT" sz="1200" kern="1200" dirty="0">
                <a:solidFill>
                  <a:schemeClr val="tx1"/>
                </a:solidFill>
                <a:latin typeface="+mn-lt"/>
                <a:ea typeface="+mn-ea"/>
                <a:cs typeface="+mn-cs"/>
              </a:rPr>
              <a:t> wand" </a:t>
            </a:r>
            <a:r>
              <a:rPr lang="de-AT" sz="1200" kern="1200" dirty="0" err="1">
                <a:solidFill>
                  <a:schemeClr val="tx1"/>
                </a:solidFill>
                <a:latin typeface="+mn-lt"/>
                <a:ea typeface="+mn-ea"/>
                <a:cs typeface="+mn-cs"/>
              </a:rPr>
              <a:t>tool</a:t>
            </a:r>
            <a:r>
              <a:rPr lang="de-AT" sz="1200" kern="1200" dirty="0">
                <a:solidFill>
                  <a:schemeClr val="tx1"/>
                </a:solidFill>
                <a:latin typeface="+mn-lt"/>
                <a:ea typeface="+mn-ea"/>
                <a:cs typeface="+mn-cs"/>
              </a:rPr>
              <a:t>. </a:t>
            </a:r>
            <a:endParaRPr lang="de-D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68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503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82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14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83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Here you can find free images and graphics without registration. </a:t>
            </a:r>
            <a:r>
              <a:rPr lang="de-AT" sz="1200" kern="1200" dirty="0" err="1">
                <a:solidFill>
                  <a:schemeClr val="tx1"/>
                </a:solidFill>
                <a:effectLst/>
                <a:latin typeface="+mn-lt"/>
                <a:ea typeface="+mn-ea"/>
                <a:cs typeface="+mn-cs"/>
              </a:rPr>
              <a:t>Pixabay </a:t>
            </a:r>
            <a:r>
              <a:rPr lang="de-AT" sz="1200" kern="1200" dirty="0">
                <a:solidFill>
                  <a:schemeClr val="tx1"/>
                </a:solidFill>
                <a:effectLst/>
                <a:latin typeface="+mn-lt"/>
                <a:ea typeface="+mn-ea"/>
                <a:cs typeface="+mn-cs"/>
              </a:rPr>
              <a:t>also suggests images from </a:t>
            </a:r>
            <a:r>
              <a:rPr lang="de-AT" sz="1200" kern="1200" dirty="0" err="1">
                <a:solidFill>
                  <a:schemeClr val="tx1"/>
                </a:solidFill>
                <a:effectLst/>
                <a:latin typeface="+mn-lt"/>
                <a:ea typeface="+mn-ea"/>
                <a:cs typeface="+mn-cs"/>
              </a:rPr>
              <a:t>iStock</a:t>
            </a:r>
            <a:r>
              <a:rPr lang="de-AT" sz="1200" kern="1200" dirty="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2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At </a:t>
            </a:r>
            <a:r>
              <a:rPr lang="de-AT" sz="1200" kern="1200" dirty="0" err="1">
                <a:solidFill>
                  <a:schemeClr val="tx1"/>
                </a:solidFill>
                <a:effectLst/>
                <a:latin typeface="+mn-lt"/>
                <a:ea typeface="+mn-ea"/>
                <a:cs typeface="+mn-cs"/>
              </a:rPr>
              <a:t>iStock</a:t>
            </a:r>
            <a:r>
              <a:rPr lang="de-AT" sz="1200" kern="1200" dirty="0">
                <a:solidFill>
                  <a:schemeClr val="tx1"/>
                </a:solidFill>
                <a:effectLst/>
                <a:latin typeface="+mn-lt"/>
                <a:ea typeface="+mn-ea"/>
                <a:cs typeface="+mn-cs"/>
              </a:rPr>
              <a:t> there is a very large </a:t>
            </a:r>
            <a:r>
              <a:rPr lang="de-AT" sz="1200" kern="1200" dirty="0" err="1">
                <a:solidFill>
                  <a:schemeClr val="tx1"/>
                </a:solidFill>
                <a:effectLst/>
                <a:latin typeface="+mn-lt"/>
                <a:ea typeface="+mn-ea"/>
                <a:cs typeface="+mn-cs"/>
              </a:rPr>
              <a:t>range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of</a:t>
            </a:r>
            <a:r>
              <a:rPr lang="de-AT" sz="1200" kern="1200" dirty="0">
                <a:solidFill>
                  <a:schemeClr val="tx1"/>
                </a:solidFill>
                <a:effectLst/>
                <a:latin typeface="+mn-lt"/>
                <a:ea typeface="+mn-ea"/>
                <a:cs typeface="+mn-cs"/>
              </a:rPr>
              <a:t> images in different price ranges (9€ or 24€ per image). However, purchasing a licence for an image can be worthwhile if you want to create very attractive material. </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2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The images can be downloaded free of charge and used, changed and edited without restriction. Registration is not necessary, but is recommended for high-resolution images.</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4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Image databases with positive images of old age: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The </a:t>
            </a:r>
            <a:r>
              <a:rPr lang="de-AT" sz="1200" b="1" kern="1200" dirty="0" err="1">
                <a:solidFill>
                  <a:schemeClr val="tx1"/>
                </a:solidFill>
                <a:effectLst/>
                <a:latin typeface="+mn-lt"/>
                <a:ea typeface="+mn-ea"/>
                <a:cs typeface="+mn-cs"/>
              </a:rPr>
              <a:t>Centre for Ageing Better (</a:t>
            </a:r>
            <a:r>
              <a:rPr lang="de-AT" sz="1200" b="1" kern="1200" dirty="0">
                <a:solidFill>
                  <a:schemeClr val="tx1"/>
                </a:solidFill>
                <a:effectLst/>
                <a:latin typeface="+mn-lt"/>
                <a:ea typeface="+mn-ea"/>
                <a:cs typeface="+mn-cs"/>
              </a:rPr>
              <a:t>non-profit organisation in England and Wales) has created a small database of images that portray people over 50 in a positive and realistic way.</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The pictures are free of charge, registration is not necessary, but the specification of the e-mail address is required. The number of images is quite small.</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2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The database is run by the association "Sozialhelden". It offers "</a:t>
            </a:r>
            <a:r>
              <a:rPr lang="de-DE" sz="1200" kern="1200" dirty="0">
                <a:solidFill>
                  <a:schemeClr val="tx1"/>
                </a:solidFill>
                <a:effectLst/>
                <a:latin typeface="+mn-lt"/>
                <a:ea typeface="+mn-ea"/>
                <a:cs typeface="+mn-cs"/>
              </a:rPr>
              <a:t>stereotype-free images" , especially of people with disabilities.</a:t>
            </a:r>
          </a:p>
          <a:p>
            <a:r>
              <a:rPr lang="de-AT" sz="1200" kern="1200" dirty="0">
                <a:solidFill>
                  <a:schemeClr val="tx1"/>
                </a:solidFill>
                <a:effectLst/>
                <a:latin typeface="+mn-lt"/>
                <a:ea typeface="+mn-ea"/>
                <a:cs typeface="+mn-cs"/>
              </a:rPr>
              <a:t>"The photo database is intended to be an offering to reflect the diversity of society." (https://gesellschaftsbilder.de/page/%C3%9Cber%20das%20projekt)</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The editorial use of the images is free </a:t>
            </a:r>
            <a:r>
              <a:rPr lang="de-AT" sz="1200" kern="1200" dirty="0" err="1">
                <a:solidFill>
                  <a:schemeClr val="tx1"/>
                </a:solidFill>
                <a:effectLst/>
                <a:latin typeface="+mn-lt"/>
                <a:ea typeface="+mn-ea"/>
                <a:cs typeface="+mn-cs"/>
              </a:rPr>
              <a:t>of</a:t>
            </a:r>
            <a:r>
              <a:rPr lang="de-AT"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charge, but indicating credit is required</a:t>
            </a:r>
            <a:r>
              <a:rPr lang="de-AT" sz="1200" kern="1200" dirty="0">
                <a:solidFill>
                  <a:schemeClr val="tx1"/>
                </a:solidFill>
                <a:effectLst/>
                <a:latin typeface="+mn-lt"/>
                <a:ea typeface="+mn-ea"/>
                <a:cs typeface="+mn-cs"/>
              </a:rPr>
              <a:t>.</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97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Snip</a:t>
            </a:r>
            <a:r>
              <a:rPr lang="de-DE" sz="1200" kern="1200" dirty="0">
                <a:solidFill>
                  <a:schemeClr val="tx1"/>
                </a:solidFill>
                <a:effectLst/>
                <a:latin typeface="+mn-lt"/>
                <a:ea typeface="+mn-ea"/>
                <a:cs typeface="+mn-cs"/>
              </a:rPr>
              <a:t> and Sketch" app replaces the previous </a:t>
            </a:r>
            <a:r>
              <a:rPr lang="de-DE" sz="1200" kern="1200" dirty="0" err="1">
                <a:solidFill>
                  <a:schemeClr val="tx1"/>
                </a:solidFill>
                <a:effectLst/>
                <a:latin typeface="+mn-lt"/>
                <a:ea typeface="+mn-ea"/>
                <a:cs typeface="+mn-cs"/>
              </a:rPr>
              <a:t>snipping</a:t>
            </a:r>
            <a:r>
              <a:rPr lang="de-DE" sz="1200" kern="1200" dirty="0">
                <a:solidFill>
                  <a:schemeClr val="tx1"/>
                </a:solidFill>
                <a:effectLst/>
                <a:latin typeface="+mn-lt"/>
                <a:ea typeface="+mn-ea"/>
                <a:cs typeface="+mn-cs"/>
              </a:rPr>
              <a:t> tool for "cutting out" an area on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de-DE" dirty="0"/>
              <a:t>You can create screenshots in Windows 10 </a:t>
            </a:r>
            <a:r>
              <a:rPr lang="de-DE" u="none" dirty="0">
                <a:solidFill>
                  <a:schemeClr val="tx1"/>
                </a:solidFill>
              </a:rPr>
              <a:t>with </a:t>
            </a:r>
            <a:r>
              <a:rPr lang="de-DE" u="none" dirty="0" err="1">
                <a:solidFill>
                  <a:schemeClr val="tx1"/>
                </a:solidFill>
              </a:rPr>
              <a:t>the</a:t>
            </a:r>
            <a:r>
              <a:rPr lang="de-DE" u="none" dirty="0">
                <a:solidFill>
                  <a:schemeClr val="tx1"/>
                </a:solidFill>
              </a:rPr>
              <a:t> </a:t>
            </a:r>
            <a:r>
              <a:rPr lang="de-DE" u="none" dirty="0">
                <a:solidFill>
                  <a:schemeClr val="tx1"/>
                </a:solidFill>
                <a:hlinkClick r:id="rId3">
                  <a:extLst>
                    <a:ext uri="{A12FA001-AC4F-418D-AE19-62706E023703}">
                      <ahyp:hlinkClr xmlns:ahyp="http://schemas.microsoft.com/office/drawing/2018/hyperlinkcolor" val="tx"/>
                    </a:ext>
                  </a:extLst>
                </a:hlinkClick>
              </a:rPr>
              <a:t>„</a:t>
            </a:r>
            <a:r>
              <a:rPr lang="de-DE" u="none" dirty="0" err="1">
                <a:solidFill>
                  <a:schemeClr val="tx1"/>
                </a:solidFill>
                <a:hlinkClick r:id="rId3">
                  <a:extLst>
                    <a:ext uri="{A12FA001-AC4F-418D-AE19-62706E023703}">
                      <ahyp:hlinkClr xmlns:ahyp="http://schemas.microsoft.com/office/drawing/2018/hyperlinkcolor" val="tx"/>
                    </a:ext>
                  </a:extLst>
                </a:hlinkClick>
              </a:rPr>
              <a:t>Snip</a:t>
            </a:r>
            <a:r>
              <a:rPr lang="de-DE" u="none" dirty="0">
                <a:solidFill>
                  <a:schemeClr val="tx1"/>
                </a:solidFill>
                <a:hlinkClick r:id="rId3">
                  <a:extLst>
                    <a:ext uri="{A12FA001-AC4F-418D-AE19-62706E023703}">
                      <ahyp:hlinkClr xmlns:ahyp="http://schemas.microsoft.com/office/drawing/2018/hyperlinkcolor" val="tx"/>
                    </a:ext>
                  </a:extLst>
                </a:hlinkClick>
              </a:rPr>
              <a:t> and Sketch</a:t>
            </a:r>
            <a:r>
              <a:rPr lang="de-DE" u="none" dirty="0">
                <a:solidFill>
                  <a:schemeClr val="tx1"/>
                </a:solidFill>
              </a:rPr>
              <a:t>" app. Since the "</a:t>
            </a:r>
            <a:r>
              <a:rPr lang="de-DE" u="none" dirty="0">
                <a:solidFill>
                  <a:schemeClr val="tx1"/>
                </a:solidFill>
                <a:hlinkClick r:id="rId4">
                  <a:extLst>
                    <a:ext uri="{A12FA001-AC4F-418D-AE19-62706E023703}">
                      <ahyp:hlinkClr xmlns:ahyp="http://schemas.microsoft.com/office/drawing/2018/hyperlinkcolor" val="tx"/>
                    </a:ext>
                  </a:extLst>
                </a:hlinkClick>
              </a:rPr>
              <a:t>Windows 10 October 2018 Update</a:t>
            </a:r>
            <a:r>
              <a:rPr lang="de-DE" u="none" dirty="0">
                <a:solidFill>
                  <a:schemeClr val="tx1"/>
                </a:solidFill>
              </a:rPr>
              <a:t>", the new </a:t>
            </a:r>
            <a:r>
              <a:rPr lang="de-DE" dirty="0"/>
              <a:t>screenshot programme is already pre-installed.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34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One possibility is: </a:t>
            </a:r>
            <a:r>
              <a:rPr lang="de-DE" sz="1200" b="1" kern="1200" dirty="0" err="1">
                <a:solidFill>
                  <a:schemeClr val="tx1"/>
                </a:solidFill>
                <a:effectLst/>
                <a:latin typeface="+mn-lt"/>
                <a:ea typeface="+mn-ea"/>
                <a:cs typeface="+mn-cs"/>
              </a:rPr>
              <a:t>rectangular</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snipping</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(to do this, draw a rectangle with the mouse around the area you want to save as a screenshot). </a:t>
            </a:r>
            <a:r>
              <a:rPr lang="de-DE" sz="1200" b="0" kern="1200" dirty="0">
                <a:solidFill>
                  <a:schemeClr val="tx1"/>
                </a:solidFill>
                <a:effectLst/>
                <a:latin typeface="+mn-lt"/>
                <a:ea typeface="+mn-ea"/>
                <a:cs typeface="+mn-cs"/>
              </a:rPr>
              <a:t>Other ways to take a screenshot are: </a:t>
            </a:r>
            <a:r>
              <a:rPr lang="de-DE" sz="1200" b="0" kern="1200" dirty="0" err="1">
                <a:solidFill>
                  <a:schemeClr val="tx1"/>
                </a:solidFill>
                <a:effectLst/>
                <a:latin typeface="+mn-lt"/>
                <a:ea typeface="+mn-ea"/>
                <a:cs typeface="+mn-cs"/>
              </a:rPr>
              <a:t>free</a:t>
            </a:r>
            <a:r>
              <a:rPr lang="de-DE" sz="1200" b="0" kern="1200" dirty="0">
                <a:solidFill>
                  <a:schemeClr val="tx1"/>
                </a:solidFill>
                <a:effectLst/>
                <a:latin typeface="+mn-lt"/>
                <a:ea typeface="+mn-ea"/>
                <a:cs typeface="+mn-cs"/>
              </a:rPr>
              <a:t> </a:t>
            </a:r>
            <a:r>
              <a:rPr lang="de-DE" sz="1200" b="0" dirty="0" err="1"/>
              <a:t>snipping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snip</a:t>
            </a:r>
            <a:r>
              <a:rPr lang="de-DE" sz="1200" b="0" kern="1200" dirty="0">
                <a:solidFill>
                  <a:schemeClr val="tx1"/>
                </a:solidFill>
                <a:effectLst/>
                <a:latin typeface="+mn-lt"/>
                <a:ea typeface="+mn-ea"/>
                <a:cs typeface="+mn-cs"/>
              </a:rPr>
              <a:t> window, </a:t>
            </a:r>
            <a:r>
              <a:rPr lang="de-DE" sz="1200" b="0" kern="1200" dirty="0" err="1">
                <a:solidFill>
                  <a:schemeClr val="tx1"/>
                </a:solidFill>
                <a:effectLst/>
                <a:latin typeface="+mn-lt"/>
                <a:ea typeface="+mn-ea"/>
                <a:cs typeface="+mn-cs"/>
              </a:rPr>
              <a:t>snip</a:t>
            </a:r>
            <a:r>
              <a:rPr lang="de-DE" sz="1200" b="0" kern="1200" dirty="0">
                <a:solidFill>
                  <a:schemeClr val="tx1"/>
                </a:solidFill>
                <a:effectLst/>
                <a:latin typeface="+mn-lt"/>
                <a:ea typeface="+mn-ea"/>
                <a:cs typeface="+mn-cs"/>
              </a:rPr>
              <a:t> full screen </a:t>
            </a:r>
            <a:r>
              <a:rPr lang="de-DE" sz="1200" b="0" kern="1200" dirty="0" err="1">
                <a:solidFill>
                  <a:schemeClr val="tx1"/>
                </a:solidFill>
                <a:effectLst/>
                <a:latin typeface="+mn-lt"/>
                <a:ea typeface="+mn-ea"/>
                <a:cs typeface="+mn-cs"/>
              </a:rPr>
              <a:t>or</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close</a:t>
            </a:r>
            <a:r>
              <a:rPr lang="de-DE"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EA3A0-61D3-4496-AA01-8BBA00C87E2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17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29.07.2022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204035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29.07.2022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68762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29.07.2022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205860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B8DF8A-2D96-4BD5-9A66-08F3323316F3}" type="datetimeFigureOut">
              <a:rPr lang="de-DE" smtClean="0"/>
              <a:t>29.07.2022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26229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AB8DF8A-2D96-4BD5-9A66-08F3323316F3}" type="datetimeFigureOut">
              <a:rPr lang="de-DE" smtClean="0"/>
              <a:t>29.07.2022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4731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AB8DF8A-2D96-4BD5-9A66-08F3323316F3}" type="datetimeFigureOut">
              <a:rPr lang="de-DE" smtClean="0"/>
              <a:t>29.07.2022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413926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AB8DF8A-2D96-4BD5-9A66-08F3323316F3}" type="datetimeFigureOut">
              <a:rPr lang="de-DE" smtClean="0"/>
              <a:t>29.07.2022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9491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AB8DF8A-2D96-4BD5-9A66-08F3323316F3}" type="datetimeFigureOut">
              <a:rPr lang="de-DE" smtClean="0"/>
              <a:t>29.07.2022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40545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F8A-2D96-4BD5-9A66-08F3323316F3}" type="datetimeFigureOut">
              <a:rPr lang="de-DE" smtClean="0"/>
              <a:t>29.07.2022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382484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AB8DF8A-2D96-4BD5-9A66-08F3323316F3}" type="datetimeFigureOut">
              <a:rPr lang="de-DE" smtClean="0"/>
              <a:t>29.07.2022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72373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AB8DF8A-2D96-4BD5-9A66-08F3323316F3}" type="datetimeFigureOut">
              <a:rPr lang="de-DE" smtClean="0"/>
              <a:t>29.07.2022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87CE89-7923-499E-826B-6B44B4DD2FE9}" type="slidenum">
              <a:rPr lang="de-DE" smtClean="0"/>
              <a:t>‹Nr.›</a:t>
            </a:fld>
            <a:endParaRPr lang="de-DE"/>
          </a:p>
        </p:txBody>
      </p:sp>
    </p:spTree>
    <p:extLst>
      <p:ext uri="{BB962C8B-B14F-4D97-AF65-F5344CB8AC3E}">
        <p14:creationId xmlns:p14="http://schemas.microsoft.com/office/powerpoint/2010/main" val="183202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Edit Master Title 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Edit master text format</a:t>
            </a:r>
          </a:p>
          <a:p>
            <a:pPr lvl="1"/>
            <a:r>
              <a:rPr lang="de-DE"/>
              <a:t>Second level</a:t>
            </a:r>
          </a:p>
          <a:p>
            <a:pPr lvl="2"/>
            <a:r>
              <a:rPr lang="de-DE"/>
              <a:t>Third level</a:t>
            </a:r>
          </a:p>
          <a:p>
            <a:pPr lvl="3"/>
            <a:r>
              <a:rPr lang="de-DE"/>
              <a:t>Fourth level</a:t>
            </a:r>
          </a:p>
          <a:p>
            <a:pPr lvl="4"/>
            <a:r>
              <a:rPr lang="de-DE"/>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8DF8A-2D96-4BD5-9A66-08F3323316F3}" type="datetimeFigureOut">
              <a:rPr lang="de-DE" smtClean="0"/>
              <a:t>29.07.2022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7CE89-7923-499E-826B-6B44B4DD2FE9}" type="slidenum">
              <a:rPr lang="de-DE" smtClean="0"/>
              <a:t>‹Nr.›</a:t>
            </a:fld>
            <a:endParaRPr lang="de-DE"/>
          </a:p>
        </p:txBody>
      </p:sp>
    </p:spTree>
    <p:extLst>
      <p:ext uri="{BB962C8B-B14F-4D97-AF65-F5344CB8AC3E}">
        <p14:creationId xmlns:p14="http://schemas.microsoft.com/office/powerpoint/2010/main" val="1253030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creativecommons.org/licenses/by-sa/4.0/deed" TargetMode="External"/><Relationship Id="rId7" Type="http://schemas.openxmlformats.org/officeDocument/2006/relationships/image" Target="../media/image23.png"/><Relationship Id="rId2" Type="http://schemas.openxmlformats.org/officeDocument/2006/relationships/hyperlink" Target="http://www.bridgethegap-project.eu/"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emf"/><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F_75316FD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F1005-D222-4A8E-A2C7-48F2E0A8F1CD}"/>
              </a:ext>
            </a:extLst>
          </p:cNvPr>
          <p:cNvSpPr>
            <a:spLocks noGrp="1"/>
          </p:cNvSpPr>
          <p:nvPr>
            <p:ph type="ctrTitle"/>
          </p:nvPr>
        </p:nvSpPr>
        <p:spPr/>
        <p:txBody>
          <a:bodyPr>
            <a:normAutofit/>
          </a:bodyPr>
          <a:lstStyle/>
          <a:p>
            <a:br>
              <a:rPr lang="de-DE" dirty="0"/>
            </a:br>
            <a:endParaRPr lang="de-DE" dirty="0"/>
          </a:p>
        </p:txBody>
      </p:sp>
      <p:sp>
        <p:nvSpPr>
          <p:cNvPr id="3" name="Untertitel 2">
            <a:extLst>
              <a:ext uri="{FF2B5EF4-FFF2-40B4-BE49-F238E27FC236}">
                <a16:creationId xmlns:a16="http://schemas.microsoft.com/office/drawing/2014/main" id="{7D7C23F2-29E1-4962-8140-4E053769F649}"/>
              </a:ext>
            </a:extLst>
          </p:cNvPr>
          <p:cNvSpPr>
            <a:spLocks noGrp="1"/>
          </p:cNvSpPr>
          <p:nvPr>
            <p:ph type="subTitle" idx="1"/>
          </p:nvPr>
        </p:nvSpPr>
        <p:spPr>
          <a:xfrm>
            <a:off x="1498600" y="2950788"/>
            <a:ext cx="9144000" cy="1671639"/>
          </a:xfrm>
        </p:spPr>
        <p:txBody>
          <a:bodyPr>
            <a:normAutofit/>
          </a:bodyPr>
          <a:lstStyle/>
          <a:p>
            <a:pPr>
              <a:lnSpc>
                <a:spcPct val="130000"/>
              </a:lnSpc>
            </a:pPr>
            <a:r>
              <a:rPr lang="de-DE" sz="3900" dirty="0">
                <a:solidFill>
                  <a:srgbClr val="C7501B"/>
                </a:solidFill>
              </a:rPr>
              <a:t>Tips on image databases, screen clipping and image editing </a:t>
            </a:r>
            <a:endParaRPr lang="de-DE" sz="1700" dirty="0"/>
          </a:p>
          <a:p>
            <a:endParaRPr lang="de-DE" sz="5400" dirty="0">
              <a:solidFill>
                <a:srgbClr val="C7501B"/>
              </a:solidFill>
            </a:endParaRPr>
          </a:p>
        </p:txBody>
      </p:sp>
      <p:pic>
        <p:nvPicPr>
          <p:cNvPr id="8" name="Grafik 7">
            <a:extLst>
              <a:ext uri="{FF2B5EF4-FFF2-40B4-BE49-F238E27FC236}">
                <a16:creationId xmlns:a16="http://schemas.microsoft.com/office/drawing/2014/main" id="{351E150D-5CE4-42CA-8B54-1F295AC01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809" y="613732"/>
            <a:ext cx="2703582" cy="1984252"/>
          </a:xfrm>
          <a:prstGeom prst="rect">
            <a:avLst/>
          </a:prstGeom>
        </p:spPr>
      </p:pic>
      <p:sp>
        <p:nvSpPr>
          <p:cNvPr id="9" name="Textfeld 8">
            <a:extLst>
              <a:ext uri="{FF2B5EF4-FFF2-40B4-BE49-F238E27FC236}">
                <a16:creationId xmlns:a16="http://schemas.microsoft.com/office/drawing/2014/main" id="{DEE7200B-4F23-4810-9D47-F5DF2B8F91C4}"/>
              </a:ext>
            </a:extLst>
          </p:cNvPr>
          <p:cNvSpPr txBox="1"/>
          <p:nvPr/>
        </p:nvSpPr>
        <p:spPr>
          <a:xfrm>
            <a:off x="1034143" y="4886873"/>
            <a:ext cx="10938782" cy="646331"/>
          </a:xfrm>
          <a:prstGeom prst="rect">
            <a:avLst/>
          </a:prstGeom>
          <a:noFill/>
        </p:spPr>
        <p:txBody>
          <a:bodyPr wrap="square" rtlCol="0">
            <a:spAutoFit/>
          </a:bodyPr>
          <a:lstStyle/>
          <a:p>
            <a:pPr lvl="0" defTabSz="457200">
              <a:defRPr/>
            </a:pPr>
            <a:r>
              <a:rPr lang="de-DE" dirty="0">
                <a:solidFill>
                  <a:prstClr val="black"/>
                </a:solidFill>
                <a:latin typeface="Calibri" panose="020F0502020204030204"/>
              </a:rPr>
              <a:t>Created as a learning unit on digital tools by </a:t>
            </a:r>
            <a:r>
              <a:rPr lang="de-DE" dirty="0">
                <a:solidFill>
                  <a:prstClr val="black"/>
                </a:solidFill>
              </a:rPr>
              <a:t>Jana Eckert </a:t>
            </a:r>
            <a:r>
              <a:rPr lang="de-DE" dirty="0">
                <a:solidFill>
                  <a:prstClr val="black"/>
                </a:solidFill>
                <a:latin typeface="Calibri" panose="020F0502020204030204"/>
              </a:rPr>
              <a:t>for the 3rd Bridge </a:t>
            </a:r>
            <a:r>
              <a:rPr lang="de-DE" dirty="0" err="1">
                <a:solidFill>
                  <a:prstClr val="black"/>
                </a:solidFill>
                <a:latin typeface="Calibri" panose="020F0502020204030204"/>
              </a:rPr>
              <a:t>the </a:t>
            </a:r>
            <a:r>
              <a:rPr lang="de-DE" dirty="0">
                <a:solidFill>
                  <a:prstClr val="black"/>
                </a:solidFill>
                <a:latin typeface="Calibri" panose="020F0502020204030204"/>
              </a:rPr>
              <a:t>Gap! workshop in Bad Vilbel on 20 September 2022.</a:t>
            </a:r>
            <a:endParaRPr kumimoji="0" lang="de-DE"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B48A1374-E352-4E1E-A08F-97712B2C7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5480048"/>
            <a:ext cx="4886325" cy="1457325"/>
          </a:xfrm>
          <a:prstGeom prst="rect">
            <a:avLst/>
          </a:prstGeom>
        </p:spPr>
      </p:pic>
      <p:pic>
        <p:nvPicPr>
          <p:cNvPr id="18" name="Grafik 17">
            <a:extLst>
              <a:ext uri="{FF2B5EF4-FFF2-40B4-BE49-F238E27FC236}">
                <a16:creationId xmlns:a16="http://schemas.microsoft.com/office/drawing/2014/main" id="{BB008F10-BC43-4BA2-ACE0-B780A69893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9925" y="5576807"/>
            <a:ext cx="3592075" cy="1026046"/>
          </a:xfrm>
          <a:prstGeom prst="rect">
            <a:avLst/>
          </a:prstGeom>
        </p:spPr>
      </p:pic>
    </p:spTree>
    <p:extLst>
      <p:ext uri="{BB962C8B-B14F-4D97-AF65-F5344CB8AC3E}">
        <p14:creationId xmlns:p14="http://schemas.microsoft.com/office/powerpoint/2010/main" val="2853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CCD3566F-A14E-45B8-892F-09D113E0053F}"/>
              </a:ext>
            </a:extLst>
          </p:cNvPr>
          <p:cNvPicPr>
            <a:picLocks noChangeAspect="1"/>
          </p:cNvPicPr>
          <p:nvPr/>
        </p:nvPicPr>
        <p:blipFill rotWithShape="1">
          <a:blip r:embed="rId3"/>
          <a:srcRect l="14643" t="26402" b="-9911"/>
          <a:stretch/>
        </p:blipFill>
        <p:spPr>
          <a:xfrm>
            <a:off x="838200" y="321469"/>
            <a:ext cx="10406743" cy="5724212"/>
          </a:xfrm>
          <a:prstGeom prst="rect">
            <a:avLst/>
          </a:prstGeom>
        </p:spPr>
      </p:pic>
      <p:cxnSp>
        <p:nvCxnSpPr>
          <p:cNvPr id="7" name="Gerade Verbindung mit Pfeil 6">
            <a:extLst>
              <a:ext uri="{FF2B5EF4-FFF2-40B4-BE49-F238E27FC236}">
                <a16:creationId xmlns:a16="http://schemas.microsoft.com/office/drawing/2014/main" id="{ABA97607-8BAD-4F60-8D67-0F6DE26F2684}"/>
              </a:ext>
            </a:extLst>
          </p:cNvPr>
          <p:cNvCxnSpPr>
            <a:cxnSpLocks/>
          </p:cNvCxnSpPr>
          <p:nvPr/>
        </p:nvCxnSpPr>
        <p:spPr>
          <a:xfrm>
            <a:off x="6096000" y="4412343"/>
            <a:ext cx="1930401" cy="1161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Exercise for the learning unit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A4E02007-FEA3-4E24-BE34-5D4BD7E46935}"/>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95512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Exercise for the learning unit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A4E02007-FEA3-4E24-BE34-5D4BD7E46935}"/>
              </a:ext>
            </a:extLst>
          </p:cNvPr>
          <p:cNvPicPr>
            <a:picLocks noChangeAspect="1"/>
          </p:cNvPicPr>
          <p:nvPr/>
        </p:nvPicPr>
        <p:blipFill>
          <a:blip r:embed="rId3"/>
          <a:stretch>
            <a:fillRect/>
          </a:stretch>
        </p:blipFill>
        <p:spPr>
          <a:xfrm>
            <a:off x="0" y="1673"/>
            <a:ext cx="12192000" cy="6854653"/>
          </a:xfrm>
          <a:prstGeom prst="rect">
            <a:avLst/>
          </a:prstGeom>
        </p:spPr>
      </p:pic>
      <p:sp>
        <p:nvSpPr>
          <p:cNvPr id="5" name="Ellipse 4">
            <a:extLst>
              <a:ext uri="{FF2B5EF4-FFF2-40B4-BE49-F238E27FC236}">
                <a16:creationId xmlns:a16="http://schemas.microsoft.com/office/drawing/2014/main" id="{792A383A-998F-4E03-BE94-47EF36EABDE0}"/>
              </a:ext>
            </a:extLst>
          </p:cNvPr>
          <p:cNvSpPr/>
          <p:nvPr/>
        </p:nvSpPr>
        <p:spPr>
          <a:xfrm>
            <a:off x="4441371" y="193208"/>
            <a:ext cx="3120572" cy="6341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86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Exercise for the learning unit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BCA17735-E0FF-4E06-AB9F-DBA7DA39E105}"/>
              </a:ext>
            </a:extLst>
          </p:cNvPr>
          <p:cNvPicPr>
            <a:picLocks noChangeAspect="1"/>
          </p:cNvPicPr>
          <p:nvPr/>
        </p:nvPicPr>
        <p:blipFill>
          <a:blip r:embed="rId3"/>
          <a:stretch>
            <a:fillRect/>
          </a:stretch>
        </p:blipFill>
        <p:spPr>
          <a:xfrm>
            <a:off x="0" y="3347"/>
            <a:ext cx="12192000" cy="6854653"/>
          </a:xfrm>
          <a:prstGeom prst="rect">
            <a:avLst/>
          </a:prstGeom>
        </p:spPr>
      </p:pic>
      <p:sp>
        <p:nvSpPr>
          <p:cNvPr id="6" name="Ellipse 5">
            <a:extLst>
              <a:ext uri="{FF2B5EF4-FFF2-40B4-BE49-F238E27FC236}">
                <a16:creationId xmlns:a16="http://schemas.microsoft.com/office/drawing/2014/main" id="{9F9A4E5D-31DB-482E-9BAA-7065CFA36003}"/>
              </a:ext>
            </a:extLst>
          </p:cNvPr>
          <p:cNvSpPr/>
          <p:nvPr/>
        </p:nvSpPr>
        <p:spPr>
          <a:xfrm>
            <a:off x="10435770" y="156344"/>
            <a:ext cx="918030" cy="6341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47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600" dirty="0">
                <a:solidFill>
                  <a:srgbClr val="D5561D"/>
                </a:solidFill>
              </a:rPr>
              <a:t>Editing graphics with Paint.NET</a:t>
            </a:r>
            <a:br>
              <a:rPr lang="de-DE" sz="3200" dirty="0"/>
            </a:br>
            <a:endParaRPr lang="de-DE" sz="3200" dirty="0">
              <a:solidFill>
                <a:srgbClr val="D5561D"/>
              </a:solidFill>
            </a:endParaRP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sp>
        <p:nvSpPr>
          <p:cNvPr id="4" name="Rechteck 3">
            <a:extLst>
              <a:ext uri="{FF2B5EF4-FFF2-40B4-BE49-F238E27FC236}">
                <a16:creationId xmlns:a16="http://schemas.microsoft.com/office/drawing/2014/main" id="{5B2DA2FF-8FBA-4211-932C-CADF8B6814D9}"/>
              </a:ext>
            </a:extLst>
          </p:cNvPr>
          <p:cNvSpPr/>
          <p:nvPr/>
        </p:nvSpPr>
        <p:spPr>
          <a:xfrm>
            <a:off x="663388" y="1555363"/>
            <a:ext cx="11053483" cy="4678204"/>
          </a:xfrm>
          <a:prstGeom prst="rect">
            <a:avLst/>
          </a:prstGeom>
        </p:spPr>
        <p:txBody>
          <a:bodyPr wrap="square">
            <a:spAutoFit/>
          </a:bodyPr>
          <a:lstStyle/>
          <a:p>
            <a:r>
              <a:rPr lang="en-US" sz="2800" b="1" dirty="0">
                <a:effectLst/>
                <a:ea typeface="Calibri" panose="020F0502020204030204" pitchFamily="34" charset="0"/>
                <a:cs typeface="Times New Roman" panose="02020603050405020304" pitchFamily="18" charset="0"/>
              </a:rPr>
              <a:t>“Paint.net</a:t>
            </a:r>
            <a:r>
              <a:rPr lang="en-US" sz="2800" dirty="0">
                <a:effectLst/>
                <a:ea typeface="Calibri" panose="020F0502020204030204" pitchFamily="34" charset="0"/>
                <a:cs typeface="Times New Roman" panose="02020603050405020304" pitchFamily="18" charset="0"/>
              </a:rPr>
              <a:t> </a:t>
            </a:r>
            <a:r>
              <a:rPr lang="de-DE" sz="2800" dirty="0" err="1">
                <a:effectLst/>
              </a:rPr>
              <a:t>is</a:t>
            </a:r>
            <a:r>
              <a:rPr lang="de-DE" sz="2800" dirty="0">
                <a:effectLst/>
              </a:rPr>
              <a:t> a </a:t>
            </a:r>
            <a:r>
              <a:rPr lang="de-DE" sz="2800" strike="noStrike" dirty="0" err="1">
                <a:effectLst/>
              </a:rPr>
              <a:t>freeware</a:t>
            </a:r>
            <a:r>
              <a:rPr lang="de-DE" sz="2800" dirty="0">
                <a:effectLst/>
              </a:rPr>
              <a:t> </a:t>
            </a:r>
            <a:r>
              <a:rPr lang="de-DE" sz="2800" strike="noStrike" dirty="0" err="1">
                <a:effectLst/>
              </a:rPr>
              <a:t>raster</a:t>
            </a:r>
            <a:r>
              <a:rPr lang="de-DE" sz="2800" strike="noStrike" dirty="0">
                <a:effectLst/>
              </a:rPr>
              <a:t> </a:t>
            </a:r>
            <a:r>
              <a:rPr lang="de-DE" sz="2800" strike="noStrike" dirty="0" err="1">
                <a:effectLst/>
              </a:rPr>
              <a:t>graphics</a:t>
            </a:r>
            <a:r>
              <a:rPr lang="de-DE" sz="2800" strike="noStrike" dirty="0">
                <a:effectLst/>
              </a:rPr>
              <a:t> </a:t>
            </a:r>
            <a:r>
              <a:rPr lang="de-DE" sz="2800" strike="noStrike" dirty="0" err="1">
                <a:effectLst/>
              </a:rPr>
              <a:t>editor</a:t>
            </a:r>
            <a:r>
              <a:rPr lang="de-DE" sz="2800" dirty="0">
                <a:effectLst/>
              </a:rPr>
              <a:t> </a:t>
            </a:r>
            <a:r>
              <a:rPr lang="de-DE" sz="2800" dirty="0" err="1">
                <a:effectLst/>
              </a:rPr>
              <a:t>program</a:t>
            </a:r>
            <a:r>
              <a:rPr lang="de-DE" sz="2800" dirty="0">
                <a:effectLst/>
              </a:rPr>
              <a:t> </a:t>
            </a:r>
            <a:r>
              <a:rPr lang="de-DE" sz="2800" dirty="0" err="1">
                <a:effectLst/>
              </a:rPr>
              <a:t>for</a:t>
            </a:r>
            <a:r>
              <a:rPr lang="de-DE" sz="2800" dirty="0">
                <a:effectLst/>
              </a:rPr>
              <a:t> </a:t>
            </a:r>
            <a:r>
              <a:rPr lang="de-DE" sz="2800" strike="noStrike" dirty="0">
                <a:effectLst/>
              </a:rPr>
              <a:t>Microsoft Windows</a:t>
            </a:r>
            <a:r>
              <a:rPr lang="de-DE" sz="2800" dirty="0">
                <a:effectLst/>
              </a:rPr>
              <a:t>, </a:t>
            </a:r>
            <a:r>
              <a:rPr lang="de-DE" sz="2800" dirty="0" err="1">
                <a:effectLst/>
              </a:rPr>
              <a:t>developed</a:t>
            </a:r>
            <a:r>
              <a:rPr lang="de-DE" sz="2800" dirty="0">
                <a:effectLst/>
              </a:rPr>
              <a:t> on </a:t>
            </a:r>
            <a:r>
              <a:rPr lang="de-DE" sz="2800" dirty="0" err="1">
                <a:effectLst/>
              </a:rPr>
              <a:t>the</a:t>
            </a:r>
            <a:r>
              <a:rPr lang="de-DE" sz="2800" dirty="0">
                <a:effectLst/>
              </a:rPr>
              <a:t> </a:t>
            </a:r>
            <a:r>
              <a:rPr lang="de-DE" sz="2800" strike="noStrike" dirty="0">
                <a:effectLst/>
              </a:rPr>
              <a:t>.NET Framework</a:t>
            </a:r>
            <a:r>
              <a:rPr lang="de-DE" sz="2800" dirty="0">
                <a:effectLst/>
              </a:rPr>
              <a:t>. Paint.net was </a:t>
            </a:r>
            <a:r>
              <a:rPr lang="de-DE" sz="2800" dirty="0" err="1">
                <a:effectLst/>
              </a:rPr>
              <a:t>originally</a:t>
            </a:r>
            <a:r>
              <a:rPr lang="de-DE" sz="2800" dirty="0">
                <a:effectLst/>
              </a:rPr>
              <a:t> </a:t>
            </a:r>
            <a:r>
              <a:rPr lang="de-DE" sz="2800" dirty="0" err="1">
                <a:effectLst/>
              </a:rPr>
              <a:t>created</a:t>
            </a:r>
            <a:r>
              <a:rPr lang="de-DE" sz="2800" dirty="0">
                <a:effectLst/>
              </a:rPr>
              <a:t> </a:t>
            </a:r>
            <a:r>
              <a:rPr lang="de-DE" sz="2800" dirty="0" err="1">
                <a:effectLst/>
              </a:rPr>
              <a:t>by</a:t>
            </a:r>
            <a:r>
              <a:rPr lang="de-DE" sz="2800" dirty="0">
                <a:effectLst/>
              </a:rPr>
              <a:t> Rick Brewster </a:t>
            </a:r>
            <a:r>
              <a:rPr lang="de-DE" sz="2800" dirty="0" err="1">
                <a:effectLst/>
              </a:rPr>
              <a:t>as</a:t>
            </a:r>
            <a:r>
              <a:rPr lang="de-DE" sz="2800" dirty="0">
                <a:effectLst/>
              </a:rPr>
              <a:t> a </a:t>
            </a:r>
            <a:r>
              <a:rPr lang="de-DE" sz="2800" strike="noStrike" dirty="0">
                <a:effectLst/>
              </a:rPr>
              <a:t>Washington State University</a:t>
            </a:r>
            <a:r>
              <a:rPr lang="de-DE" sz="2800" dirty="0">
                <a:effectLst/>
              </a:rPr>
              <a:t> </a:t>
            </a:r>
            <a:r>
              <a:rPr lang="de-DE" sz="2800" dirty="0" err="1">
                <a:effectLst/>
              </a:rPr>
              <a:t>student</a:t>
            </a:r>
            <a:r>
              <a:rPr lang="de-DE" sz="2800" dirty="0">
                <a:effectLst/>
              </a:rPr>
              <a:t> </a:t>
            </a:r>
            <a:r>
              <a:rPr lang="de-DE" sz="2800" dirty="0" err="1">
                <a:effectLst/>
              </a:rPr>
              <a:t>project</a:t>
            </a:r>
            <a:r>
              <a:rPr lang="de-DE" sz="2800" dirty="0">
                <a:effectLst/>
              </a:rPr>
              <a:t>, and </a:t>
            </a:r>
            <a:r>
              <a:rPr lang="de-DE" sz="2800" dirty="0" err="1">
                <a:effectLst/>
              </a:rPr>
              <a:t>has</a:t>
            </a:r>
            <a:r>
              <a:rPr lang="de-DE" sz="2800" dirty="0">
                <a:effectLst/>
              </a:rPr>
              <a:t> </a:t>
            </a:r>
            <a:r>
              <a:rPr lang="de-DE" sz="2800" dirty="0" err="1">
                <a:effectLst/>
              </a:rPr>
              <a:t>evolved</a:t>
            </a:r>
            <a:r>
              <a:rPr lang="de-DE" sz="2800" dirty="0">
                <a:effectLst/>
              </a:rPr>
              <a:t> </a:t>
            </a:r>
            <a:r>
              <a:rPr lang="de-DE" sz="2800" dirty="0" err="1">
                <a:effectLst/>
              </a:rPr>
              <a:t>from</a:t>
            </a:r>
            <a:r>
              <a:rPr lang="de-DE" sz="2800" dirty="0">
                <a:effectLst/>
              </a:rPr>
              <a:t> a simple </a:t>
            </a:r>
            <a:r>
              <a:rPr lang="de-DE" sz="2800" dirty="0" err="1">
                <a:effectLst/>
              </a:rPr>
              <a:t>replacement</a:t>
            </a:r>
            <a:r>
              <a:rPr lang="de-DE" sz="2800" dirty="0">
                <a:effectLst/>
              </a:rPr>
              <a:t> </a:t>
            </a:r>
            <a:r>
              <a:rPr lang="de-DE" sz="2800" dirty="0" err="1">
                <a:effectLst/>
              </a:rPr>
              <a:t>for</a:t>
            </a:r>
            <a:r>
              <a:rPr lang="de-DE" sz="2800" dirty="0">
                <a:effectLst/>
              </a:rPr>
              <a:t> </a:t>
            </a:r>
            <a:r>
              <a:rPr lang="de-DE" sz="2800" dirty="0" err="1">
                <a:effectLst/>
              </a:rPr>
              <a:t>the</a:t>
            </a:r>
            <a:r>
              <a:rPr lang="de-DE" sz="2800" dirty="0">
                <a:effectLst/>
              </a:rPr>
              <a:t> </a:t>
            </a:r>
            <a:r>
              <a:rPr lang="de-DE" sz="2800" strike="noStrike" dirty="0">
                <a:effectLst/>
              </a:rPr>
              <a:t>Microsoft Paint</a:t>
            </a:r>
            <a:r>
              <a:rPr lang="de-DE" sz="2800" dirty="0">
                <a:effectLst/>
              </a:rPr>
              <a:t> </a:t>
            </a:r>
            <a:r>
              <a:rPr lang="de-DE" sz="2800" dirty="0" err="1">
                <a:effectLst/>
              </a:rPr>
              <a:t>program</a:t>
            </a:r>
            <a:r>
              <a:rPr lang="de-DE" sz="2800" dirty="0">
                <a:effectLst/>
              </a:rPr>
              <a:t> </a:t>
            </a:r>
            <a:r>
              <a:rPr lang="de-DE" sz="2800" dirty="0" err="1">
                <a:effectLst/>
              </a:rPr>
              <a:t>into</a:t>
            </a:r>
            <a:r>
              <a:rPr lang="de-DE" sz="2800" dirty="0">
                <a:effectLst/>
              </a:rPr>
              <a:t> a </a:t>
            </a:r>
            <a:r>
              <a:rPr lang="de-DE" sz="2800" dirty="0" err="1">
                <a:effectLst/>
              </a:rPr>
              <a:t>program</a:t>
            </a:r>
            <a:r>
              <a:rPr lang="de-DE" sz="2800" dirty="0">
                <a:effectLst/>
              </a:rPr>
              <a:t> </a:t>
            </a:r>
            <a:r>
              <a:rPr lang="de-DE" sz="2800" dirty="0" err="1">
                <a:effectLst/>
              </a:rPr>
              <a:t>for</a:t>
            </a:r>
            <a:r>
              <a:rPr lang="de-DE" sz="2800" dirty="0">
                <a:effectLst/>
              </a:rPr>
              <a:t> </a:t>
            </a:r>
            <a:r>
              <a:rPr lang="de-DE" sz="2800" dirty="0" err="1">
                <a:effectLst/>
              </a:rPr>
              <a:t>editing</a:t>
            </a:r>
            <a:r>
              <a:rPr lang="de-DE" sz="2800" dirty="0">
                <a:effectLst/>
              </a:rPr>
              <a:t> </a:t>
            </a:r>
            <a:r>
              <a:rPr lang="de-DE" sz="2800" dirty="0" err="1">
                <a:effectLst/>
              </a:rPr>
              <a:t>mainly</a:t>
            </a:r>
            <a:r>
              <a:rPr lang="de-DE" sz="2800" dirty="0">
                <a:effectLst/>
              </a:rPr>
              <a:t> </a:t>
            </a:r>
            <a:r>
              <a:rPr lang="de-DE" sz="2800" dirty="0" err="1">
                <a:effectLst/>
              </a:rPr>
              <a:t>graphics</a:t>
            </a:r>
            <a:r>
              <a:rPr lang="de-DE" sz="2800" dirty="0">
                <a:effectLst/>
              </a:rPr>
              <a:t>, </a:t>
            </a:r>
            <a:r>
              <a:rPr lang="de-DE" sz="2800" dirty="0" err="1">
                <a:effectLst/>
              </a:rPr>
              <a:t>with</a:t>
            </a:r>
            <a:r>
              <a:rPr lang="de-DE" sz="2800" dirty="0">
                <a:effectLst/>
              </a:rPr>
              <a:t> support </a:t>
            </a:r>
            <a:r>
              <a:rPr lang="de-DE" sz="2800" dirty="0" err="1">
                <a:effectLst/>
              </a:rPr>
              <a:t>for</a:t>
            </a:r>
            <a:r>
              <a:rPr lang="de-DE" sz="2800" dirty="0">
                <a:effectLst/>
              </a:rPr>
              <a:t> </a:t>
            </a:r>
            <a:r>
              <a:rPr lang="de-DE" sz="2800" strike="noStrike" dirty="0" err="1">
                <a:effectLst/>
              </a:rPr>
              <a:t>plugins</a:t>
            </a:r>
            <a:r>
              <a:rPr lang="de-DE" sz="2800" dirty="0">
                <a:effectLst/>
              </a:rPr>
              <a:t>.”  </a:t>
            </a:r>
          </a:p>
          <a:p>
            <a:r>
              <a:rPr lang="de-DE" sz="2800" dirty="0"/>
              <a:t>					</a:t>
            </a:r>
            <a:endParaRPr lang="de-AT"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					(https://en.wikipedia.org/wiki/Paint.net)</a:t>
            </a:r>
            <a:endParaRPr lang="de-DE" sz="2800" dirty="0"/>
          </a:p>
          <a:p>
            <a:endParaRPr lang="de-DE" sz="2800" dirty="0">
              <a:effectLst/>
            </a:endParaRPr>
          </a:p>
          <a:p>
            <a:endParaRPr lang="de-AT"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sz="2800" dirty="0"/>
          </a:p>
        </p:txBody>
      </p:sp>
    </p:spTree>
    <p:extLst>
      <p:ext uri="{BB962C8B-B14F-4D97-AF65-F5344CB8AC3E}">
        <p14:creationId xmlns:p14="http://schemas.microsoft.com/office/powerpoint/2010/main" val="59203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75BBD60-C73A-4B89-8D93-C1B7C13C8FA3}"/>
              </a:ext>
            </a:extLst>
          </p:cNvPr>
          <p:cNvPicPr>
            <a:picLocks noChangeAspect="1"/>
          </p:cNvPicPr>
          <p:nvPr/>
        </p:nvPicPr>
        <p:blipFill>
          <a:blip r:embed="rId3"/>
          <a:stretch>
            <a:fillRect/>
          </a:stretch>
        </p:blipFill>
        <p:spPr>
          <a:xfrm>
            <a:off x="0" y="203790"/>
            <a:ext cx="12192000" cy="6450419"/>
          </a:xfrm>
          <a:prstGeom prst="rect">
            <a:avLst/>
          </a:prstGeom>
        </p:spPr>
      </p:pic>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sp>
        <p:nvSpPr>
          <p:cNvPr id="6" name="Ellipse 5">
            <a:extLst>
              <a:ext uri="{FF2B5EF4-FFF2-40B4-BE49-F238E27FC236}">
                <a16:creationId xmlns:a16="http://schemas.microsoft.com/office/drawing/2014/main" id="{F11AC684-A37E-4685-835E-D8DCF9552D9F}"/>
              </a:ext>
            </a:extLst>
          </p:cNvPr>
          <p:cNvSpPr/>
          <p:nvPr/>
        </p:nvSpPr>
        <p:spPr>
          <a:xfrm>
            <a:off x="10623177" y="203790"/>
            <a:ext cx="618565" cy="629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Ellipse 7">
            <a:extLst>
              <a:ext uri="{FF2B5EF4-FFF2-40B4-BE49-F238E27FC236}">
                <a16:creationId xmlns:a16="http://schemas.microsoft.com/office/drawing/2014/main" id="{7790A868-F8C3-4CDE-9116-6E0C7B450078}"/>
              </a:ext>
            </a:extLst>
          </p:cNvPr>
          <p:cNvSpPr/>
          <p:nvPr/>
        </p:nvSpPr>
        <p:spPr>
          <a:xfrm>
            <a:off x="0" y="681037"/>
            <a:ext cx="950258" cy="629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0C5F6F44-6D91-4EFF-A66E-CB48803567D8}"/>
              </a:ext>
            </a:extLst>
          </p:cNvPr>
          <p:cNvSpPr/>
          <p:nvPr/>
        </p:nvSpPr>
        <p:spPr>
          <a:xfrm>
            <a:off x="147469" y="2240280"/>
            <a:ext cx="327660" cy="32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a:extLst>
              <a:ext uri="{FF2B5EF4-FFF2-40B4-BE49-F238E27FC236}">
                <a16:creationId xmlns:a16="http://schemas.microsoft.com/office/drawing/2014/main" id="{B17ADDA0-2177-43BB-BB35-A27B5EBB7C02}"/>
              </a:ext>
            </a:extLst>
          </p:cNvPr>
          <p:cNvCxnSpPr/>
          <p:nvPr/>
        </p:nvCxnSpPr>
        <p:spPr>
          <a:xfrm flipH="1">
            <a:off x="475129" y="2385786"/>
            <a:ext cx="9650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6F1CE8DF-D5D7-42D4-A8E7-450F67BB1971}"/>
              </a:ext>
            </a:extLst>
          </p:cNvPr>
          <p:cNvSpPr/>
          <p:nvPr/>
        </p:nvSpPr>
        <p:spPr>
          <a:xfrm>
            <a:off x="-56029" y="1215377"/>
            <a:ext cx="950258" cy="2790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8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2" name="Grafik 1">
            <a:extLst>
              <a:ext uri="{FF2B5EF4-FFF2-40B4-BE49-F238E27FC236}">
                <a16:creationId xmlns:a16="http://schemas.microsoft.com/office/drawing/2014/main" id="{A678720D-1051-4330-A513-85405F0F7C0E}"/>
              </a:ext>
            </a:extLst>
          </p:cNvPr>
          <p:cNvPicPr>
            <a:picLocks noChangeAspect="1"/>
          </p:cNvPicPr>
          <p:nvPr/>
        </p:nvPicPr>
        <p:blipFill>
          <a:blip r:embed="rId3"/>
          <a:stretch>
            <a:fillRect/>
          </a:stretch>
        </p:blipFill>
        <p:spPr>
          <a:xfrm>
            <a:off x="0" y="174812"/>
            <a:ext cx="12192000" cy="6508376"/>
          </a:xfrm>
          <a:prstGeom prst="rect">
            <a:avLst/>
          </a:prstGeom>
        </p:spPr>
      </p:pic>
    </p:spTree>
    <p:extLst>
      <p:ext uri="{BB962C8B-B14F-4D97-AF65-F5344CB8AC3E}">
        <p14:creationId xmlns:p14="http://schemas.microsoft.com/office/powerpoint/2010/main" val="239584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4544BCC7-8A35-4ADE-887B-156729C4AEFF}"/>
              </a:ext>
            </a:extLst>
          </p:cNvPr>
          <p:cNvPicPr>
            <a:picLocks noChangeAspect="1"/>
          </p:cNvPicPr>
          <p:nvPr/>
        </p:nvPicPr>
        <p:blipFill>
          <a:blip r:embed="rId3"/>
          <a:stretch>
            <a:fillRect/>
          </a:stretch>
        </p:blipFill>
        <p:spPr>
          <a:xfrm>
            <a:off x="0" y="178097"/>
            <a:ext cx="12192000" cy="6501805"/>
          </a:xfrm>
          <a:prstGeom prst="rect">
            <a:avLst/>
          </a:prstGeom>
        </p:spPr>
      </p:pic>
      <p:sp>
        <p:nvSpPr>
          <p:cNvPr id="5" name="Ellipse 4">
            <a:extLst>
              <a:ext uri="{FF2B5EF4-FFF2-40B4-BE49-F238E27FC236}">
                <a16:creationId xmlns:a16="http://schemas.microsoft.com/office/drawing/2014/main" id="{5E38CEE5-6B77-4837-83B9-555AAF87B2ED}"/>
              </a:ext>
            </a:extLst>
          </p:cNvPr>
          <p:cNvSpPr/>
          <p:nvPr/>
        </p:nvSpPr>
        <p:spPr>
          <a:xfrm>
            <a:off x="82742" y="2138430"/>
            <a:ext cx="476518"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11953503-80B2-4EB0-BB47-951FA0957DDD}"/>
              </a:ext>
            </a:extLst>
          </p:cNvPr>
          <p:cNvSpPr/>
          <p:nvPr/>
        </p:nvSpPr>
        <p:spPr>
          <a:xfrm>
            <a:off x="7048117" y="4593158"/>
            <a:ext cx="833140" cy="704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FFC592A9-9D14-48FC-B9ED-1B3441E909CD}"/>
              </a:ext>
            </a:extLst>
          </p:cNvPr>
          <p:cNvSpPr txBox="1"/>
          <p:nvPr/>
        </p:nvSpPr>
        <p:spPr>
          <a:xfrm>
            <a:off x="7464687" y="5181937"/>
            <a:ext cx="4644571" cy="830997"/>
          </a:xfrm>
          <a:prstGeom prst="rect">
            <a:avLst/>
          </a:prstGeom>
          <a:noFill/>
        </p:spPr>
        <p:txBody>
          <a:bodyPr wrap="square" rtlCol="0">
            <a:spAutoFit/>
          </a:bodyPr>
          <a:lstStyle/>
          <a:p>
            <a:r>
              <a:rPr lang="de-DE" sz="2400" dirty="0"/>
              <a:t>Press "</a:t>
            </a:r>
            <a:r>
              <a:rPr lang="de-DE" sz="2400" dirty="0" err="1"/>
              <a:t>ctrl</a:t>
            </a:r>
            <a:r>
              <a:rPr lang="de-DE" sz="2400" dirty="0"/>
              <a:t>" and select all inner fields.</a:t>
            </a:r>
          </a:p>
        </p:txBody>
      </p:sp>
    </p:spTree>
    <p:extLst>
      <p:ext uri="{BB962C8B-B14F-4D97-AF65-F5344CB8AC3E}">
        <p14:creationId xmlns:p14="http://schemas.microsoft.com/office/powerpoint/2010/main" val="39212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2" name="Grafik 1">
            <a:extLst>
              <a:ext uri="{FF2B5EF4-FFF2-40B4-BE49-F238E27FC236}">
                <a16:creationId xmlns:a16="http://schemas.microsoft.com/office/drawing/2014/main" id="{8C6F4977-8A21-4A0D-855B-337FCB7D3A49}"/>
              </a:ext>
            </a:extLst>
          </p:cNvPr>
          <p:cNvPicPr>
            <a:picLocks noChangeAspect="1"/>
          </p:cNvPicPr>
          <p:nvPr/>
        </p:nvPicPr>
        <p:blipFill>
          <a:blip r:embed="rId3"/>
          <a:stretch>
            <a:fillRect/>
          </a:stretch>
        </p:blipFill>
        <p:spPr>
          <a:xfrm>
            <a:off x="0" y="368387"/>
            <a:ext cx="12192000" cy="6121225"/>
          </a:xfrm>
          <a:prstGeom prst="rect">
            <a:avLst/>
          </a:prstGeom>
        </p:spPr>
      </p:pic>
      <p:sp>
        <p:nvSpPr>
          <p:cNvPr id="9" name="Ellipse 8">
            <a:extLst>
              <a:ext uri="{FF2B5EF4-FFF2-40B4-BE49-F238E27FC236}">
                <a16:creationId xmlns:a16="http://schemas.microsoft.com/office/drawing/2014/main" id="{A707F412-4E1D-4A7D-A6CC-3B01648FF1A8}"/>
              </a:ext>
            </a:extLst>
          </p:cNvPr>
          <p:cNvSpPr/>
          <p:nvPr/>
        </p:nvSpPr>
        <p:spPr>
          <a:xfrm>
            <a:off x="277202" y="2829673"/>
            <a:ext cx="2233769"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18C640A4-66D6-4155-BC21-B3D50B39C0CD}"/>
              </a:ext>
            </a:extLst>
          </p:cNvPr>
          <p:cNvSpPr/>
          <p:nvPr/>
        </p:nvSpPr>
        <p:spPr>
          <a:xfrm>
            <a:off x="277201" y="1135391"/>
            <a:ext cx="2233769"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18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0B017323-FEB4-48D5-9A06-0B632E4B5FE0}"/>
              </a:ext>
            </a:extLst>
          </p:cNvPr>
          <p:cNvPicPr>
            <a:picLocks noChangeAspect="1"/>
          </p:cNvPicPr>
          <p:nvPr/>
        </p:nvPicPr>
        <p:blipFill>
          <a:blip r:embed="rId3"/>
          <a:stretch>
            <a:fillRect/>
          </a:stretch>
        </p:blipFill>
        <p:spPr>
          <a:xfrm>
            <a:off x="0" y="194387"/>
            <a:ext cx="12192000" cy="6469225"/>
          </a:xfrm>
          <a:prstGeom prst="rect">
            <a:avLst/>
          </a:prstGeom>
        </p:spPr>
      </p:pic>
      <p:sp>
        <p:nvSpPr>
          <p:cNvPr id="7" name="Ellipse 6">
            <a:extLst>
              <a:ext uri="{FF2B5EF4-FFF2-40B4-BE49-F238E27FC236}">
                <a16:creationId xmlns:a16="http://schemas.microsoft.com/office/drawing/2014/main" id="{6219B275-93D3-4C3A-B271-9BEA5DE12453}"/>
              </a:ext>
            </a:extLst>
          </p:cNvPr>
          <p:cNvSpPr/>
          <p:nvPr/>
        </p:nvSpPr>
        <p:spPr>
          <a:xfrm>
            <a:off x="0" y="1593805"/>
            <a:ext cx="2583543"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E18C0786-180D-4FE5-92EC-F53807433B29}"/>
              </a:ext>
            </a:extLst>
          </p:cNvPr>
          <p:cNvPicPr>
            <a:picLocks noChangeAspect="1"/>
          </p:cNvPicPr>
          <p:nvPr/>
        </p:nvPicPr>
        <p:blipFill>
          <a:blip r:embed="rId4"/>
          <a:stretch>
            <a:fillRect/>
          </a:stretch>
        </p:blipFill>
        <p:spPr>
          <a:xfrm>
            <a:off x="2966601" y="451839"/>
            <a:ext cx="6258798" cy="5315692"/>
          </a:xfrm>
          <a:prstGeom prst="rect">
            <a:avLst/>
          </a:prstGeom>
        </p:spPr>
      </p:pic>
      <p:sp>
        <p:nvSpPr>
          <p:cNvPr id="9" name="Ellipse 8">
            <a:extLst>
              <a:ext uri="{FF2B5EF4-FFF2-40B4-BE49-F238E27FC236}">
                <a16:creationId xmlns:a16="http://schemas.microsoft.com/office/drawing/2014/main" id="{AD9E4762-309C-4C5C-A795-5F40489AA624}"/>
              </a:ext>
            </a:extLst>
          </p:cNvPr>
          <p:cNvSpPr/>
          <p:nvPr/>
        </p:nvSpPr>
        <p:spPr>
          <a:xfrm>
            <a:off x="3810000" y="4056175"/>
            <a:ext cx="2583543" cy="46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873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What is this unit about?</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sp>
        <p:nvSpPr>
          <p:cNvPr id="4" name="Rechteck 3">
            <a:extLst>
              <a:ext uri="{FF2B5EF4-FFF2-40B4-BE49-F238E27FC236}">
                <a16:creationId xmlns:a16="http://schemas.microsoft.com/office/drawing/2014/main" id="{5B2DA2FF-8FBA-4211-932C-CADF8B6814D9}"/>
              </a:ext>
            </a:extLst>
          </p:cNvPr>
          <p:cNvSpPr/>
          <p:nvPr/>
        </p:nvSpPr>
        <p:spPr>
          <a:xfrm>
            <a:off x="419100" y="2036782"/>
            <a:ext cx="11353800" cy="3257174"/>
          </a:xfrm>
          <a:prstGeom prst="rect">
            <a:avLst/>
          </a:prstGeom>
        </p:spPr>
        <p:txBody>
          <a:bodyPr wrap="square">
            <a:spAutoFit/>
          </a:bodyPr>
          <a:lstStyle/>
          <a:p>
            <a:pPr marL="534988" indent="-357188">
              <a:lnSpc>
                <a:spcPct val="150000"/>
              </a:lnSpc>
              <a:buFont typeface="Wingdings" panose="05000000000000000000" pitchFamily="2" charset="2"/>
              <a:buChar char="v"/>
            </a:pPr>
            <a:r>
              <a:rPr lang="de-DE" sz="2800" dirty="0"/>
              <a:t>Where can I find pictures and graphics that I can use for public relations?</a:t>
            </a:r>
          </a:p>
          <a:p>
            <a:pPr marL="534988" indent="-357188">
              <a:lnSpc>
                <a:spcPct val="150000"/>
              </a:lnSpc>
              <a:buFont typeface="Wingdings" panose="05000000000000000000" pitchFamily="2" charset="2"/>
              <a:buChar char="v"/>
            </a:pPr>
            <a:r>
              <a:rPr lang="de-DE" sz="2800" dirty="0"/>
              <a:t>Tip for creating screenshots</a:t>
            </a:r>
          </a:p>
          <a:p>
            <a:pPr marL="534988" indent="-357188">
              <a:lnSpc>
                <a:spcPct val="150000"/>
              </a:lnSpc>
              <a:buFont typeface="Wingdings" panose="05000000000000000000" pitchFamily="2" charset="2"/>
              <a:buChar char="v"/>
            </a:pPr>
            <a:r>
              <a:rPr lang="de-DE" sz="2800" dirty="0"/>
              <a:t>Tip for editing graphics</a:t>
            </a:r>
          </a:p>
          <a:p>
            <a:pPr marL="534988" indent="-357188">
              <a:lnSpc>
                <a:spcPct val="150000"/>
              </a:lnSpc>
              <a:buFont typeface="Wingdings" panose="05000000000000000000" pitchFamily="2" charset="2"/>
              <a:buChar char="v"/>
            </a:pPr>
            <a:endParaRPr lang="de-DE" sz="2800" dirty="0"/>
          </a:p>
        </p:txBody>
      </p:sp>
    </p:spTree>
    <p:extLst>
      <p:ext uri="{BB962C8B-B14F-4D97-AF65-F5344CB8AC3E}">
        <p14:creationId xmlns:p14="http://schemas.microsoft.com/office/powerpoint/2010/main" val="131351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1388919" y="3293269"/>
            <a:ext cx="7358505" cy="708025"/>
          </a:xfrm>
        </p:spPr>
        <p:txBody>
          <a:bodyPr>
            <a:normAutofit fontScale="90000"/>
          </a:bodyPr>
          <a:lstStyle/>
          <a:p>
            <a:pPr>
              <a:tabLst>
                <a:tab pos="268288" algn="l"/>
              </a:tabLst>
            </a:pPr>
            <a:br>
              <a:rPr lang="de-DE" dirty="0"/>
            </a:br>
            <a:endParaRPr lang="de-DE"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a:xfrm>
            <a:off x="952499" y="1919287"/>
            <a:ext cx="10515600" cy="3407456"/>
          </a:xfrm>
        </p:spPr>
        <p:txBody>
          <a:bodyPr>
            <a:normAutofit/>
          </a:bodyPr>
          <a:lstStyle/>
          <a:p>
            <a:endParaRPr lang="de-DE" sz="1600" dirty="0"/>
          </a:p>
          <a:p>
            <a:endParaRPr lang="de-DE" sz="1600" dirty="0"/>
          </a:p>
          <a:p>
            <a:pPr marL="0" indent="0">
              <a:buNone/>
            </a:pPr>
            <a:endParaRPr lang="de-DE" sz="1600" dirty="0"/>
          </a:p>
        </p:txBody>
      </p:sp>
      <p:sp>
        <p:nvSpPr>
          <p:cNvPr id="5" name="Rechteck 4">
            <a:extLst>
              <a:ext uri="{FF2B5EF4-FFF2-40B4-BE49-F238E27FC236}">
                <a16:creationId xmlns:a16="http://schemas.microsoft.com/office/drawing/2014/main" id="{E4AB9A03-13ED-4CB5-85CF-28D1C4C364A2}"/>
              </a:ext>
            </a:extLst>
          </p:cNvPr>
          <p:cNvSpPr/>
          <p:nvPr/>
        </p:nvSpPr>
        <p:spPr>
          <a:xfrm>
            <a:off x="800100" y="4775111"/>
            <a:ext cx="10820399" cy="369332"/>
          </a:xfrm>
          <a:prstGeom prst="rect">
            <a:avLst/>
          </a:prstGeom>
        </p:spPr>
        <p:txBody>
          <a:bodyPr wrap="square">
            <a:spAutoFit/>
          </a:bodyPr>
          <a:lstStyle/>
          <a:p>
            <a:endParaRPr lang="de-DE" dirty="0"/>
          </a:p>
        </p:txBody>
      </p:sp>
      <p:sp>
        <p:nvSpPr>
          <p:cNvPr id="6" name="Titel 1">
            <a:extLst>
              <a:ext uri="{FF2B5EF4-FFF2-40B4-BE49-F238E27FC236}">
                <a16:creationId xmlns:a16="http://schemas.microsoft.com/office/drawing/2014/main" id="{197439BB-770B-45BA-B2F0-B8C37E609111}"/>
              </a:ext>
            </a:extLst>
          </p:cNvPr>
          <p:cNvSpPr txBox="1">
            <a:spLocks/>
          </p:cNvSpPr>
          <p:nvPr/>
        </p:nvSpPr>
        <p:spPr>
          <a:xfrm>
            <a:off x="723901" y="1531257"/>
            <a:ext cx="11353799" cy="3613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br>
              <a:rPr lang="de-DE" sz="2400" dirty="0">
                <a:solidFill>
                  <a:srgbClr val="D5561D"/>
                </a:solidFill>
              </a:rPr>
            </a:br>
            <a:r>
              <a:rPr lang="en-GB" sz="3200" b="1" dirty="0" err="1">
                <a:solidFill>
                  <a:srgbClr val="D5561D"/>
                </a:solidFill>
              </a:rPr>
              <a:t>Excercise</a:t>
            </a:r>
            <a:r>
              <a:rPr lang="de-DE" sz="3200" b="1" dirty="0">
                <a:solidFill>
                  <a:srgbClr val="D5561D"/>
                </a:solidFill>
              </a:rPr>
              <a:t>: </a:t>
            </a:r>
            <a:endParaRPr lang="de-DE" sz="2400" b="1" dirty="0">
              <a:solidFill>
                <a:srgbClr val="D5561D"/>
              </a:solidFill>
            </a:endParaRPr>
          </a:p>
          <a:p>
            <a:pPr marL="342900" indent="-342900">
              <a:lnSpc>
                <a:spcPct val="100000"/>
              </a:lnSpc>
              <a:spcAft>
                <a:spcPts val="1200"/>
              </a:spcAft>
              <a:buFont typeface="Arial" panose="020B0604020202020204" pitchFamily="34" charset="0"/>
              <a:buChar char="•"/>
            </a:pPr>
            <a:r>
              <a:rPr lang="en-GB" sz="3200" dirty="0">
                <a:latin typeface="+mn-lt"/>
                <a:ea typeface="+mn-ea"/>
                <a:cs typeface="+mn-cs"/>
              </a:rPr>
              <a:t>If feasible, 2 persons work as a tandem with one laptop. Open MS Publisher if available (or alternatively work with </a:t>
            </a:r>
            <a:r>
              <a:rPr lang="de-DE" sz="3200" dirty="0">
                <a:latin typeface="+mn-lt"/>
                <a:ea typeface="+mn-ea"/>
                <a:cs typeface="+mn-cs"/>
              </a:rPr>
              <a:t>PowerPoint).</a:t>
            </a:r>
          </a:p>
          <a:p>
            <a:pPr marL="342900" indent="-342900">
              <a:lnSpc>
                <a:spcPct val="100000"/>
              </a:lnSpc>
              <a:spcAft>
                <a:spcPts val="1200"/>
              </a:spcAft>
              <a:buFont typeface="Arial" panose="020B0604020202020204" pitchFamily="34" charset="0"/>
              <a:buChar char="•"/>
            </a:pPr>
            <a:r>
              <a:rPr lang="de-DE" sz="3200" dirty="0">
                <a:latin typeface="+mn-lt"/>
                <a:ea typeface="+mn-ea"/>
                <a:cs typeface="+mn-cs"/>
              </a:rPr>
              <a:t>Create a poster in Din A1 (59.4 cm x 84.1 cm, set in PowerPoint under: Design </a:t>
            </a:r>
            <a:r>
              <a:rPr lang="de-DE" sz="3200" dirty="0">
                <a:latin typeface="+mn-lt"/>
                <a:ea typeface="+mn-ea"/>
                <a:cs typeface="+mn-cs"/>
                <a:sym typeface="Wingdings" panose="05000000000000000000" pitchFamily="2" charset="2"/>
              </a:rPr>
              <a:t>slide size</a:t>
            </a:r>
            <a:r>
              <a:rPr lang="de-DE" sz="3200" dirty="0">
                <a:latin typeface="+mn-lt"/>
                <a:ea typeface="+mn-ea"/>
                <a:cs typeface="+mn-cs"/>
              </a:rPr>
              <a:t>)</a:t>
            </a:r>
          </a:p>
          <a:p>
            <a:pPr marL="342900" indent="-342900">
              <a:lnSpc>
                <a:spcPct val="100000"/>
              </a:lnSpc>
              <a:spcAft>
                <a:spcPts val="1200"/>
              </a:spcAft>
              <a:buFont typeface="Arial" panose="020B0604020202020204" pitchFamily="34" charset="0"/>
              <a:buChar char="•"/>
            </a:pPr>
            <a:r>
              <a:rPr lang="de-DE" sz="3200" dirty="0">
                <a:latin typeface="+mn-lt"/>
                <a:ea typeface="+mn-ea"/>
                <a:cs typeface="+mn-cs"/>
              </a:rPr>
              <a:t>Insert a </a:t>
            </a:r>
            <a:r>
              <a:rPr lang="de-DE" sz="3200" dirty="0" err="1">
                <a:latin typeface="+mn-lt"/>
                <a:ea typeface="+mn-ea"/>
                <a:cs typeface="+mn-cs"/>
              </a:rPr>
              <a:t>text</a:t>
            </a:r>
            <a:r>
              <a:rPr lang="de-DE" sz="3200" dirty="0">
                <a:latin typeface="+mn-lt"/>
                <a:ea typeface="+mn-ea"/>
                <a:cs typeface="+mn-cs"/>
              </a:rPr>
              <a:t> box, a graphic and/or an image (e.g. from an image database). </a:t>
            </a:r>
          </a:p>
          <a:p>
            <a:pPr marL="342900" indent="-342900">
              <a:lnSpc>
                <a:spcPct val="100000"/>
              </a:lnSpc>
              <a:spcAft>
                <a:spcPts val="1200"/>
              </a:spcAft>
              <a:buFont typeface="Arial" panose="020B0604020202020204" pitchFamily="34" charset="0"/>
              <a:buChar char="•"/>
            </a:pPr>
            <a:r>
              <a:rPr lang="de-DE" sz="3200" dirty="0">
                <a:latin typeface="+mn-lt"/>
                <a:ea typeface="+mn-ea"/>
                <a:cs typeface="+mn-cs"/>
              </a:rPr>
              <a:t>Try out different functions as well as </a:t>
            </a:r>
            <a:r>
              <a:rPr lang="de-DE" sz="3200" dirty="0" err="1">
                <a:latin typeface="+mn-lt"/>
                <a:ea typeface="+mn-ea"/>
                <a:cs typeface="+mn-cs"/>
              </a:rPr>
              <a:t>the</a:t>
            </a:r>
            <a:r>
              <a:rPr lang="de-DE" sz="3200" dirty="0">
                <a:latin typeface="+mn-lt"/>
                <a:ea typeface="+mn-ea"/>
                <a:cs typeface="+mn-cs"/>
              </a:rPr>
              <a:t> „</a:t>
            </a:r>
            <a:r>
              <a:rPr lang="de-DE" sz="3200" dirty="0" err="1">
                <a:latin typeface="+mn-lt"/>
                <a:ea typeface="+mn-ea"/>
                <a:cs typeface="+mn-cs"/>
              </a:rPr>
              <a:t>Snip</a:t>
            </a:r>
            <a:r>
              <a:rPr lang="de-DE" sz="3200" dirty="0">
                <a:latin typeface="+mn-lt"/>
                <a:ea typeface="+mn-ea"/>
                <a:cs typeface="+mn-cs"/>
              </a:rPr>
              <a:t> and Sketch" app.</a:t>
            </a:r>
          </a:p>
        </p:txBody>
      </p:sp>
    </p:spTree>
    <p:extLst>
      <p:ext uri="{BB962C8B-B14F-4D97-AF65-F5344CB8AC3E}">
        <p14:creationId xmlns:p14="http://schemas.microsoft.com/office/powerpoint/2010/main" val="330213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95D2CA4-B220-BEE1-9E2E-55C389F2DE60}"/>
              </a:ext>
            </a:extLst>
          </p:cNvPr>
          <p:cNvSpPr txBox="1"/>
          <p:nvPr/>
        </p:nvSpPr>
        <p:spPr>
          <a:xfrm>
            <a:off x="436880" y="518160"/>
            <a:ext cx="11328400" cy="1757404"/>
          </a:xfrm>
          <a:prstGeom prst="rect">
            <a:avLst/>
          </a:prstGeom>
          <a:noFill/>
        </p:spPr>
        <p:txBody>
          <a:bodyPr wrap="square" lIns="91440" tIns="45720" rIns="91440" bIns="45720" rtlCol="0" anchor="t">
            <a:spAutoFit/>
          </a:bodyPr>
          <a:lstStyle/>
          <a:p>
            <a:pPr>
              <a:lnSpc>
                <a:spcPts val="2640"/>
              </a:lnSpc>
              <a:spcAft>
                <a:spcPts val="800"/>
              </a:spcAft>
            </a:pPr>
            <a:r>
              <a:rPr lang="de-DE" sz="3600" spc="-5" dirty="0">
                <a:solidFill>
                  <a:srgbClr val="267F71"/>
                </a:solidFill>
                <a:effectLst/>
                <a:latin typeface="Calibri" panose="020F0502020204030204" pitchFamily="34" charset="0"/>
                <a:ea typeface="Calibri" panose="020F0502020204030204" pitchFamily="34" charset="0"/>
                <a:cs typeface="Calibri" panose="020F0502020204030204" pitchFamily="34" charset="0"/>
              </a:rPr>
              <a:t>About this presentation</a:t>
            </a:r>
            <a:endParaRPr lang="de-DE"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de-DE" sz="2400" dirty="0">
                <a:effectLst/>
                <a:latin typeface="Calibri"/>
                <a:ea typeface="Calibri" panose="020F0502020204030204" pitchFamily="34" charset="0"/>
                <a:cs typeface="Calibri"/>
              </a:rPr>
              <a:t>This presentation is part of </a:t>
            </a:r>
            <a:r>
              <a:rPr lang="de-DE" sz="2400" err="1">
                <a:effectLst/>
                <a:latin typeface="Calibri"/>
                <a:ea typeface="Calibri" panose="020F0502020204030204" pitchFamily="34" charset="0"/>
                <a:cs typeface="Calibri"/>
              </a:rPr>
              <a:t>the</a:t>
            </a:r>
            <a:r>
              <a:rPr lang="de-DE" sz="2400" dirty="0">
                <a:effectLst/>
                <a:latin typeface="Calibri"/>
                <a:ea typeface="Calibri" panose="020F0502020204030204" pitchFamily="34" charset="0"/>
                <a:cs typeface="Calibri"/>
              </a:rPr>
              <a:t> digital </a:t>
            </a:r>
            <a:r>
              <a:rPr lang="de-DE" sz="2400" err="1">
                <a:effectLst/>
                <a:latin typeface="Calibri"/>
                <a:ea typeface="Calibri" panose="020F0502020204030204" pitchFamily="34" charset="0"/>
                <a:cs typeface="Calibri"/>
              </a:rPr>
              <a:t>training</a:t>
            </a:r>
            <a:r>
              <a:rPr lang="de-DE" sz="2400">
                <a:latin typeface="Calibri"/>
                <a:ea typeface="Calibri" panose="020F0502020204030204" pitchFamily="34" charset="0"/>
                <a:cs typeface="Calibri"/>
              </a:rPr>
              <a:t> developed</a:t>
            </a:r>
            <a:r>
              <a:rPr lang="de-DE" sz="2400">
                <a:latin typeface="Calibri"/>
                <a:cs typeface="Calibri"/>
              </a:rPr>
              <a:t> within </a:t>
            </a:r>
            <a:r>
              <a:rPr lang="de-DE" sz="2400" err="1">
                <a:latin typeface="Calibri"/>
                <a:cs typeface="Calibri"/>
              </a:rPr>
              <a:t>the</a:t>
            </a:r>
            <a:r>
              <a:rPr lang="de-DE" sz="2400">
                <a:effectLst/>
                <a:latin typeface="Calibri"/>
                <a:ea typeface="Calibri" panose="020F0502020204030204" pitchFamily="34" charset="0"/>
                <a:cs typeface="Calibri"/>
              </a:rPr>
              <a:t> </a:t>
            </a:r>
            <a:r>
              <a:rPr lang="de-DE" sz="2400" b="1">
                <a:effectLst/>
                <a:latin typeface="Calibri"/>
                <a:ea typeface="Calibri" panose="020F0502020204030204" pitchFamily="34" charset="0"/>
                <a:cs typeface="Calibri"/>
              </a:rPr>
              <a:t>Bridge </a:t>
            </a:r>
            <a:r>
              <a:rPr lang="de-DE" sz="2400" b="1" err="1">
                <a:effectLst/>
                <a:latin typeface="Calibri"/>
                <a:ea typeface="Calibri" panose="020F0502020204030204" pitchFamily="34" charset="0"/>
                <a:cs typeface="Calibri"/>
              </a:rPr>
              <a:t>the</a:t>
            </a:r>
            <a:r>
              <a:rPr lang="de-DE" sz="2400" b="1">
                <a:effectLst/>
                <a:latin typeface="Calibri"/>
                <a:ea typeface="Calibri" panose="020F0502020204030204" pitchFamily="34" charset="0"/>
                <a:cs typeface="Calibri"/>
              </a:rPr>
              <a:t> Gap! </a:t>
            </a:r>
            <a:r>
              <a:rPr lang="de-DE" sz="2400" err="1">
                <a:effectLst/>
                <a:latin typeface="Calibri"/>
                <a:ea typeface="Calibri" panose="020F0502020204030204" pitchFamily="34" charset="0"/>
                <a:cs typeface="Calibri"/>
              </a:rPr>
              <a:t>project</a:t>
            </a:r>
            <a:r>
              <a:rPr lang="de-DE" sz="2400">
                <a:effectLst/>
                <a:latin typeface="Calibri"/>
                <a:ea typeface="Calibri" panose="020F0502020204030204" pitchFamily="34" charset="0"/>
                <a:cs typeface="Calibri"/>
              </a:rPr>
              <a:t>. Project </a:t>
            </a:r>
            <a:r>
              <a:rPr lang="de-DE" sz="2400" err="1">
                <a:effectLst/>
                <a:latin typeface="Calibri"/>
                <a:ea typeface="Calibri" panose="020F0502020204030204" pitchFamily="34" charset="0"/>
                <a:cs typeface="Calibri"/>
              </a:rPr>
              <a:t>website</a:t>
            </a:r>
            <a:r>
              <a:rPr lang="de-DE" sz="2400" dirty="0">
                <a:effectLst/>
                <a:latin typeface="Calibri"/>
                <a:ea typeface="Calibri" panose="020F0502020204030204" pitchFamily="34" charset="0"/>
                <a:cs typeface="Calibri"/>
              </a:rPr>
              <a:t>: </a:t>
            </a:r>
            <a:r>
              <a:rPr lang="de-DE" sz="2400" u="none" strike="noStrike" dirty="0">
                <a:solidFill>
                  <a:srgbClr val="267F71"/>
                </a:solidFill>
                <a:effectLst/>
                <a:latin typeface="Calibri"/>
                <a:ea typeface="Calibri" panose="020F0502020204030204" pitchFamily="34" charset="0"/>
                <a:cs typeface="Arial"/>
                <a:hlinkClick r:id="rId2"/>
              </a:rPr>
              <a:t>www.bridgethegap-project.eu</a:t>
            </a:r>
            <a:endParaRPr lang="de-DE" sz="2400" u="none" strike="noStrike" dirty="0">
              <a:solidFill>
                <a:srgbClr val="267F71"/>
              </a:solidFill>
              <a:effectLst/>
              <a:latin typeface="Calibri"/>
              <a:ea typeface="Calibri" panose="020F0502020204030204" pitchFamily="34" charset="0"/>
              <a:cs typeface="Arial"/>
            </a:endParaRPr>
          </a:p>
          <a:p>
            <a:endParaRPr lang="de-DE" dirty="0"/>
          </a:p>
        </p:txBody>
      </p:sp>
      <p:sp>
        <p:nvSpPr>
          <p:cNvPr id="4" name="Textfeld 3">
            <a:extLst>
              <a:ext uri="{FF2B5EF4-FFF2-40B4-BE49-F238E27FC236}">
                <a16:creationId xmlns:a16="http://schemas.microsoft.com/office/drawing/2014/main" id="{88DD3C7F-1D22-8E17-AE3D-EA4FBD45CD76}"/>
              </a:ext>
            </a:extLst>
          </p:cNvPr>
          <p:cNvSpPr txBox="1"/>
          <p:nvPr/>
        </p:nvSpPr>
        <p:spPr>
          <a:xfrm>
            <a:off x="355600" y="2407920"/>
            <a:ext cx="4958080" cy="3293209"/>
          </a:xfrm>
          <a:prstGeom prst="rect">
            <a:avLst/>
          </a:prstGeom>
          <a:noFill/>
        </p:spPr>
        <p:txBody>
          <a:bodyPr wrap="square" rtlCol="0">
            <a:spAutoFit/>
          </a:bodyPr>
          <a:lstStyle/>
          <a:p>
            <a:endParaRPr lang="en-GB" sz="1600" dirty="0">
              <a:effectLst/>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a:p>
            <a:r>
              <a:rPr lang="en-GB" sz="1600" dirty="0">
                <a:effectLst/>
                <a:latin typeface="Calibri" panose="020F0502020204030204" pitchFamily="34" charset="0"/>
                <a:ea typeface="Calibri" panose="020F0502020204030204" pitchFamily="34" charset="0"/>
                <a:cs typeface="Calibri" panose="020F0502020204030204" pitchFamily="34" charset="0"/>
              </a:rPr>
              <a:t>Copyright (c) 2022 </a:t>
            </a:r>
            <a:r>
              <a:rPr lang="de-DE" sz="1600" dirty="0">
                <a:effectLst/>
                <a:latin typeface="Calibri" panose="020F0502020204030204" pitchFamily="34" charset="0"/>
                <a:ea typeface="Calibri" panose="020F0502020204030204" pitchFamily="34" charset="0"/>
                <a:cs typeface="Calibri" panose="020F0502020204030204" pitchFamily="34" charset="0"/>
              </a:rPr>
              <a:t>Jana Eckert</a:t>
            </a:r>
            <a:r>
              <a:rPr lang="de-DE" sz="1400" dirty="0">
                <a:latin typeface="Calibri" panose="020F0502020204030204" pitchFamily="34" charset="0"/>
                <a:ea typeface="Calibri" panose="020F0502020204030204" pitchFamily="34" charset="0"/>
                <a:cs typeface="Calibri" panose="020F0502020204030204" pitchFamily="34" charset="0"/>
              </a:rPr>
              <a:t>, ISIS Institute for Social Infrastructure gGmbH</a:t>
            </a: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endParaRPr lang="de-DE" sz="1600" dirty="0">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This publication is licensed under a </a:t>
            </a:r>
            <a:r>
              <a:rPr lang="de-DE"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Attribution-ShareAlike 4.0 </a:t>
            </a:r>
            <a:r>
              <a:rPr lang="de-DE" sz="1400" dirty="0">
                <a:effectLst/>
                <a:latin typeface="Calibri" panose="020F0502020204030204" pitchFamily="34" charset="0"/>
                <a:ea typeface="Calibri" panose="020F0502020204030204" pitchFamily="34" charset="0"/>
                <a:cs typeface="Calibri" panose="020F0502020204030204" pitchFamily="34" charset="0"/>
              </a:rPr>
              <a:t>International Licence (CC BYSA 4.0). </a:t>
            </a:r>
            <a:endParaRPr lang="de-DE" sz="1400" dirty="0">
              <a:effectLst/>
              <a:latin typeface="Calibri" panose="020F0502020204030204" pitchFamily="34" charset="0"/>
              <a:ea typeface="Calibri" panose="020F0502020204030204" pitchFamily="34" charset="0"/>
              <a:cs typeface="Arial" panose="020B0604020202020204" pitchFamily="34" charset="0"/>
            </a:endParaRPr>
          </a:p>
          <a:p>
            <a:endParaRPr lang="de-DE" dirty="0">
              <a:effectLst/>
              <a:latin typeface="Calibri" panose="020F0502020204030204" pitchFamily="34" charset="0"/>
              <a:ea typeface="Calibri" panose="020F0502020204030204" pitchFamily="34" charset="0"/>
              <a:cs typeface="Calibri" panose="020F0502020204030204" pitchFamily="34" charset="0"/>
            </a:endParaRPr>
          </a:p>
          <a:p>
            <a:endParaRPr lang="de-DE" dirty="0"/>
          </a:p>
          <a:p>
            <a:endParaRPr lang="de-DE" dirty="0"/>
          </a:p>
        </p:txBody>
      </p:sp>
      <p:pic>
        <p:nvPicPr>
          <p:cNvPr id="5" name="Grafik 4">
            <a:extLst>
              <a:ext uri="{FF2B5EF4-FFF2-40B4-BE49-F238E27FC236}">
                <a16:creationId xmlns:a16="http://schemas.microsoft.com/office/drawing/2014/main" id="{5E75ABFD-43A7-96B9-4A09-B7E3C62DDD7A}"/>
              </a:ext>
            </a:extLst>
          </p:cNvPr>
          <p:cNvPicPr>
            <a:picLocks noChangeAspect="1"/>
          </p:cNvPicPr>
          <p:nvPr/>
        </p:nvPicPr>
        <p:blipFill rotWithShape="1">
          <a:blip r:embed="rId4">
            <a:extLst>
              <a:ext uri="{28A0092B-C50C-407E-A947-70E740481C1C}">
                <a14:useLocalDpi xmlns:a14="http://schemas.microsoft.com/office/drawing/2010/main" val="0"/>
              </a:ext>
            </a:extLst>
          </a:blip>
          <a:srcRect r="575"/>
          <a:stretch/>
        </p:blipFill>
        <p:spPr bwMode="auto">
          <a:xfrm>
            <a:off x="436880" y="3429000"/>
            <a:ext cx="2145030" cy="751840"/>
          </a:xfrm>
          <a:prstGeom prst="rect">
            <a:avLst/>
          </a:prstGeom>
          <a:noFill/>
          <a:ln>
            <a:noFill/>
          </a:ln>
          <a:extLst>
            <a:ext uri="{53640926-AAD7-44D8-BBD7-CCE9431645EC}">
              <a14:shadowObscured xmlns:a14="http://schemas.microsoft.com/office/drawing/2010/main"/>
            </a:ext>
          </a:extLst>
        </p:spPr>
      </p:pic>
      <p:sp>
        <p:nvSpPr>
          <p:cNvPr id="6" name="Textfeld 5">
            <a:extLst>
              <a:ext uri="{FF2B5EF4-FFF2-40B4-BE49-F238E27FC236}">
                <a16:creationId xmlns:a16="http://schemas.microsoft.com/office/drawing/2014/main" id="{3ED7BA36-57ED-989D-4F5D-A1EC51C8C219}"/>
              </a:ext>
            </a:extLst>
          </p:cNvPr>
          <p:cNvSpPr txBox="1"/>
          <p:nvPr/>
        </p:nvSpPr>
        <p:spPr>
          <a:xfrm>
            <a:off x="6360160" y="2529840"/>
            <a:ext cx="5222240" cy="2431563"/>
          </a:xfrm>
          <a:prstGeom prst="rect">
            <a:avLst/>
          </a:prstGeom>
          <a:noFill/>
        </p:spPr>
        <p:txBody>
          <a:bodyPr wrap="square" rtlCol="0">
            <a:spAutoFit/>
          </a:bodyPr>
          <a:lstStyle/>
          <a:p>
            <a:pPr algn="just">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nl-NL"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nl-NL" sz="1400" dirty="0">
                <a:effectLst/>
                <a:latin typeface="Calibri" panose="020F0502020204030204" pitchFamily="34" charset="0"/>
                <a:ea typeface="Calibri" panose="020F0502020204030204" pitchFamily="34" charset="0"/>
                <a:cs typeface="Arial" panose="020B0604020202020204" pitchFamily="34" charset="0"/>
              </a:rPr>
              <a:t>This project has been funded with support from the European Commission. This publication reflects the views only of the authors, and the Commission cannot be held responsible for any use which may be made of the information contained therein.</a:t>
            </a:r>
            <a:endParaRPr lang="de-DE"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oup 105420893">
            <a:extLst>
              <a:ext uri="{FF2B5EF4-FFF2-40B4-BE49-F238E27FC236}">
                <a16:creationId xmlns:a16="http://schemas.microsoft.com/office/drawing/2014/main" id="{F8ADF3D4-E8C2-FF01-E4B2-0C7892C93150}"/>
              </a:ext>
            </a:extLst>
          </p:cNvPr>
          <p:cNvGrpSpPr/>
          <p:nvPr/>
        </p:nvGrpSpPr>
        <p:grpSpPr>
          <a:xfrm>
            <a:off x="2333625" y="5352483"/>
            <a:ext cx="7781926" cy="1260000"/>
            <a:chOff x="0" y="0"/>
            <a:chExt cx="5388610" cy="839730"/>
          </a:xfrm>
        </p:grpSpPr>
        <p:pic>
          <p:nvPicPr>
            <p:cNvPr id="9" name="Grafik 8">
              <a:extLst>
                <a:ext uri="{FF2B5EF4-FFF2-40B4-BE49-F238E27FC236}">
                  <a16:creationId xmlns:a16="http://schemas.microsoft.com/office/drawing/2014/main" id="{541BD48E-50B7-5DAA-B3AB-86A46DBD7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50"/>
              <a:ext cx="669290" cy="661670"/>
            </a:xfrm>
            <a:prstGeom prst="rect">
              <a:avLst/>
            </a:prstGeom>
          </p:spPr>
        </p:pic>
        <p:pic>
          <p:nvPicPr>
            <p:cNvPr id="10" name="Grafik 9">
              <a:extLst>
                <a:ext uri="{FF2B5EF4-FFF2-40B4-BE49-F238E27FC236}">
                  <a16:creationId xmlns:a16="http://schemas.microsoft.com/office/drawing/2014/main" id="{0782928B-4F16-77B5-E691-54A179C544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 y="133350"/>
              <a:ext cx="1196340" cy="607060"/>
            </a:xfrm>
            <a:prstGeom prst="rect">
              <a:avLst/>
            </a:prstGeom>
          </p:spPr>
        </p:pic>
        <p:pic>
          <p:nvPicPr>
            <p:cNvPr id="11" name="Afbeelding 8">
              <a:extLst>
                <a:ext uri="{FF2B5EF4-FFF2-40B4-BE49-F238E27FC236}">
                  <a16:creationId xmlns:a16="http://schemas.microsoft.com/office/drawing/2014/main" id="{A963B600-8E57-7174-0C4A-A913CCFE565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050" y="6349"/>
              <a:ext cx="833382" cy="833381"/>
            </a:xfrm>
            <a:prstGeom prst="rect">
              <a:avLst/>
            </a:prstGeom>
            <a:noFill/>
          </p:spPr>
        </p:pic>
        <p:pic>
          <p:nvPicPr>
            <p:cNvPr id="12" name="Immagine 1">
              <a:extLst>
                <a:ext uri="{FF2B5EF4-FFF2-40B4-BE49-F238E27FC236}">
                  <a16:creationId xmlns:a16="http://schemas.microsoft.com/office/drawing/2014/main" id="{5105A496-D013-8469-7E1F-8506659267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0550" y="6350"/>
              <a:ext cx="738505" cy="825500"/>
            </a:xfrm>
            <a:prstGeom prst="rect">
              <a:avLst/>
            </a:prstGeom>
            <a:noFill/>
            <a:ln w="9525">
              <a:noFill/>
              <a:miter lim="800000"/>
              <a:headEnd/>
              <a:tailEnd/>
            </a:ln>
          </p:spPr>
        </p:pic>
        <p:pic>
          <p:nvPicPr>
            <p:cNvPr id="13" name="Afbeelding 5">
              <a:extLst>
                <a:ext uri="{FF2B5EF4-FFF2-40B4-BE49-F238E27FC236}">
                  <a16:creationId xmlns:a16="http://schemas.microsoft.com/office/drawing/2014/main" id="{EBB79D6D-6EB3-66AB-1FB9-F055F73935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7650" y="0"/>
              <a:ext cx="1330960" cy="825500"/>
            </a:xfrm>
            <a:prstGeom prst="rect">
              <a:avLst/>
            </a:prstGeom>
          </p:spPr>
        </p:pic>
      </p:grpSp>
      <p:pic>
        <p:nvPicPr>
          <p:cNvPr id="16" name="Grafik 15" descr="Ein Bild, das Text enthält.&#10;&#10;Automatisch generierte Beschreibung">
            <a:extLst>
              <a:ext uri="{FF2B5EF4-FFF2-40B4-BE49-F238E27FC236}">
                <a16:creationId xmlns:a16="http://schemas.microsoft.com/office/drawing/2014/main" id="{542E06E5-E72F-9176-6DC1-F3845D35B1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0160" y="2804868"/>
            <a:ext cx="3261600" cy="669595"/>
          </a:xfrm>
          <a:prstGeom prst="rect">
            <a:avLst/>
          </a:prstGeom>
        </p:spPr>
      </p:pic>
    </p:spTree>
    <p:extLst>
      <p:ext uri="{BB962C8B-B14F-4D97-AF65-F5344CB8AC3E}">
        <p14:creationId xmlns:p14="http://schemas.microsoft.com/office/powerpoint/2010/main" val="48912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Image databases</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6" name="Grafik 5">
            <a:extLst>
              <a:ext uri="{FF2B5EF4-FFF2-40B4-BE49-F238E27FC236}">
                <a16:creationId xmlns:a16="http://schemas.microsoft.com/office/drawing/2014/main" id="{0514FD9E-FB05-47C4-ABAB-CB427D52C898}"/>
              </a:ext>
            </a:extLst>
          </p:cNvPr>
          <p:cNvPicPr>
            <a:picLocks noChangeAspect="1"/>
          </p:cNvPicPr>
          <p:nvPr/>
        </p:nvPicPr>
        <p:blipFill>
          <a:blip r:embed="rId3"/>
          <a:stretch>
            <a:fillRect/>
          </a:stretch>
        </p:blipFill>
        <p:spPr>
          <a:xfrm>
            <a:off x="408781" y="356759"/>
            <a:ext cx="11374437" cy="6144482"/>
          </a:xfrm>
          <a:prstGeom prst="rect">
            <a:avLst/>
          </a:prstGeom>
        </p:spPr>
      </p:pic>
    </p:spTree>
    <p:extLst>
      <p:ext uri="{BB962C8B-B14F-4D97-AF65-F5344CB8AC3E}">
        <p14:creationId xmlns:p14="http://schemas.microsoft.com/office/powerpoint/2010/main" val="213604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Image databases</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482FDADC-2B3A-4E1B-8740-8C0CCEE6BFB1}"/>
              </a:ext>
            </a:extLst>
          </p:cNvPr>
          <p:cNvPicPr>
            <a:picLocks noChangeAspect="1"/>
          </p:cNvPicPr>
          <p:nvPr/>
        </p:nvPicPr>
        <p:blipFill>
          <a:blip r:embed="rId3"/>
          <a:stretch>
            <a:fillRect/>
          </a:stretch>
        </p:blipFill>
        <p:spPr>
          <a:xfrm>
            <a:off x="0" y="643318"/>
            <a:ext cx="12192000" cy="5571363"/>
          </a:xfrm>
          <a:prstGeom prst="rect">
            <a:avLst/>
          </a:prstGeom>
        </p:spPr>
      </p:pic>
    </p:spTree>
    <p:extLst>
      <p:ext uri="{BB962C8B-B14F-4D97-AF65-F5344CB8AC3E}">
        <p14:creationId xmlns:p14="http://schemas.microsoft.com/office/powerpoint/2010/main" val="424097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Image databases</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4904CF11-26C1-450B-A1EA-047DF71BFA6F}"/>
              </a:ext>
            </a:extLst>
          </p:cNvPr>
          <p:cNvPicPr>
            <a:picLocks noChangeAspect="1"/>
          </p:cNvPicPr>
          <p:nvPr/>
        </p:nvPicPr>
        <p:blipFill>
          <a:blip r:embed="rId3"/>
          <a:stretch>
            <a:fillRect/>
          </a:stretch>
        </p:blipFill>
        <p:spPr>
          <a:xfrm>
            <a:off x="0" y="573795"/>
            <a:ext cx="12192000" cy="5710410"/>
          </a:xfrm>
          <a:prstGeom prst="rect">
            <a:avLst/>
          </a:prstGeom>
        </p:spPr>
      </p:pic>
    </p:spTree>
    <p:extLst>
      <p:ext uri="{BB962C8B-B14F-4D97-AF65-F5344CB8AC3E}">
        <p14:creationId xmlns:p14="http://schemas.microsoft.com/office/powerpoint/2010/main" val="4496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Image databases</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D5B7A897-34AB-459A-A05C-AE285D344811}"/>
              </a:ext>
            </a:extLst>
          </p:cNvPr>
          <p:cNvPicPr>
            <a:picLocks noChangeAspect="1"/>
          </p:cNvPicPr>
          <p:nvPr/>
        </p:nvPicPr>
        <p:blipFill>
          <a:blip r:embed="rId3"/>
          <a:stretch>
            <a:fillRect/>
          </a:stretch>
        </p:blipFill>
        <p:spPr>
          <a:xfrm>
            <a:off x="631697" y="0"/>
            <a:ext cx="10928605" cy="6847525"/>
          </a:xfrm>
          <a:prstGeom prst="rect">
            <a:avLst/>
          </a:prstGeom>
        </p:spPr>
      </p:pic>
    </p:spTree>
    <p:extLst>
      <p:ext uri="{BB962C8B-B14F-4D97-AF65-F5344CB8AC3E}">
        <p14:creationId xmlns:p14="http://schemas.microsoft.com/office/powerpoint/2010/main" val="8937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0" y="628457"/>
            <a:ext cx="11353799" cy="708025"/>
          </a:xfrm>
        </p:spPr>
        <p:txBody>
          <a:bodyPr>
            <a:noAutofit/>
          </a:bodyPr>
          <a:lstStyle/>
          <a:p>
            <a:pPr algn="ctr"/>
            <a:r>
              <a:rPr lang="de-DE" sz="3200" dirty="0">
                <a:solidFill>
                  <a:srgbClr val="D5561D"/>
                </a:solidFill>
              </a:rPr>
              <a:t>Image databases</a:t>
            </a:r>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5" name="Grafik 4">
            <a:extLst>
              <a:ext uri="{FF2B5EF4-FFF2-40B4-BE49-F238E27FC236}">
                <a16:creationId xmlns:a16="http://schemas.microsoft.com/office/drawing/2014/main" id="{45037578-6900-41D8-BAEB-7C93885CF66E}"/>
              </a:ext>
            </a:extLst>
          </p:cNvPr>
          <p:cNvPicPr>
            <a:picLocks noChangeAspect="1"/>
          </p:cNvPicPr>
          <p:nvPr/>
        </p:nvPicPr>
        <p:blipFill>
          <a:blip r:embed="rId3"/>
          <a:stretch>
            <a:fillRect/>
          </a:stretch>
        </p:blipFill>
        <p:spPr>
          <a:xfrm>
            <a:off x="0" y="429973"/>
            <a:ext cx="12192000" cy="5998054"/>
          </a:xfrm>
          <a:prstGeom prst="rect">
            <a:avLst/>
          </a:prstGeom>
        </p:spPr>
      </p:pic>
    </p:spTree>
    <p:extLst>
      <p:ext uri="{BB962C8B-B14F-4D97-AF65-F5344CB8AC3E}">
        <p14:creationId xmlns:p14="http://schemas.microsoft.com/office/powerpoint/2010/main" val="83883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Often useful: Photograph screen contents </a:t>
            </a:r>
            <a:r>
              <a:rPr lang="de-DE" sz="2800" dirty="0" err="1">
                <a:solidFill>
                  <a:srgbClr val="D5561D"/>
                </a:solidFill>
              </a:rPr>
              <a:t>with</a:t>
            </a:r>
            <a:r>
              <a:rPr lang="de-DE" sz="2800" dirty="0">
                <a:solidFill>
                  <a:srgbClr val="D5561D"/>
                </a:solidFill>
              </a:rPr>
              <a:t> „</a:t>
            </a:r>
            <a:r>
              <a:rPr lang="de-DE" sz="2800" dirty="0" err="1">
                <a:solidFill>
                  <a:srgbClr val="D5561D"/>
                </a:solidFill>
              </a:rPr>
              <a:t>Snip</a:t>
            </a:r>
            <a:r>
              <a:rPr lang="de-DE" sz="2800" dirty="0">
                <a:solidFill>
                  <a:srgbClr val="D5561D"/>
                </a:solidFill>
              </a:rPr>
              <a:t> and sketch" (Windows 10)</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7" name="Grafik 6">
            <a:extLst>
              <a:ext uri="{FF2B5EF4-FFF2-40B4-BE49-F238E27FC236}">
                <a16:creationId xmlns:a16="http://schemas.microsoft.com/office/drawing/2014/main" id="{62FB4383-1F90-4E1B-AC7C-8944346252F9}"/>
              </a:ext>
            </a:extLst>
          </p:cNvPr>
          <p:cNvPicPr>
            <a:picLocks noChangeAspect="1"/>
          </p:cNvPicPr>
          <p:nvPr/>
        </p:nvPicPr>
        <p:blipFill>
          <a:blip r:embed="rId4"/>
          <a:stretch>
            <a:fillRect/>
          </a:stretch>
        </p:blipFill>
        <p:spPr>
          <a:xfrm>
            <a:off x="3046310" y="3428999"/>
            <a:ext cx="6380608" cy="2492829"/>
          </a:xfrm>
          <a:prstGeom prst="rect">
            <a:avLst/>
          </a:prstGeom>
        </p:spPr>
      </p:pic>
      <p:sp>
        <p:nvSpPr>
          <p:cNvPr id="8" name="Ellipse 7">
            <a:extLst>
              <a:ext uri="{FF2B5EF4-FFF2-40B4-BE49-F238E27FC236}">
                <a16:creationId xmlns:a16="http://schemas.microsoft.com/office/drawing/2014/main" id="{7024C996-443B-4A59-B24C-52B71E34F727}"/>
              </a:ext>
            </a:extLst>
          </p:cNvPr>
          <p:cNvSpPr/>
          <p:nvPr/>
        </p:nvSpPr>
        <p:spPr>
          <a:xfrm>
            <a:off x="4332130" y="4831874"/>
            <a:ext cx="841849" cy="822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8E4EA96B-E416-41FF-8D18-94961672917A}"/>
              </a:ext>
            </a:extLst>
          </p:cNvPr>
          <p:cNvSpPr/>
          <p:nvPr/>
        </p:nvSpPr>
        <p:spPr>
          <a:xfrm>
            <a:off x="3378769" y="4100354"/>
            <a:ext cx="841849" cy="822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D66B337E-D090-4F23-A718-5141EE250658}"/>
              </a:ext>
            </a:extLst>
          </p:cNvPr>
          <p:cNvSpPr/>
          <p:nvPr/>
        </p:nvSpPr>
        <p:spPr>
          <a:xfrm>
            <a:off x="5017930" y="3470388"/>
            <a:ext cx="841849" cy="822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FF17D27-39EE-0D2A-6451-F13BFB1AF89D}"/>
              </a:ext>
            </a:extLst>
          </p:cNvPr>
          <p:cNvSpPr txBox="1"/>
          <p:nvPr/>
        </p:nvSpPr>
        <p:spPr>
          <a:xfrm>
            <a:off x="838200" y="1841113"/>
            <a:ext cx="10656214" cy="1107996"/>
          </a:xfrm>
          <a:prstGeom prst="rect">
            <a:avLst/>
          </a:prstGeom>
          <a:solidFill>
            <a:schemeClr val="bg1">
              <a:lumMod val="75000"/>
            </a:schemeClr>
          </a:solid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If you want to take a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sceenshot</a:t>
            </a:r>
            <a:r>
              <a:rPr lang="en-US" sz="2400" dirty="0">
                <a:effectLst/>
                <a:latin typeface="Calibri" panose="020F0502020204030204" pitchFamily="34" charset="0"/>
                <a:ea typeface="Calibri" panose="020F0502020204030204" pitchFamily="34" charset="0"/>
                <a:cs typeface="Times New Roman" panose="02020603050405020304" pitchFamily="18" charset="0"/>
              </a:rPr>
              <a:t> of a part of the screen without much effort, use “Snip and sketch" by pressing the key combination "Windows key + Shift key + S".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96617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80302-A11C-4523-8247-049A58F6CCD6}"/>
              </a:ext>
            </a:extLst>
          </p:cNvPr>
          <p:cNvSpPr>
            <a:spLocks noGrp="1"/>
          </p:cNvSpPr>
          <p:nvPr>
            <p:ph type="title"/>
          </p:nvPr>
        </p:nvSpPr>
        <p:spPr>
          <a:xfrm>
            <a:off x="615177" y="193209"/>
            <a:ext cx="11110658" cy="1272520"/>
          </a:xfrm>
        </p:spPr>
        <p:txBody>
          <a:bodyPr>
            <a:noAutofit/>
          </a:bodyPr>
          <a:lstStyle/>
          <a:p>
            <a:r>
              <a:rPr lang="de-DE" sz="2800" dirty="0">
                <a:solidFill>
                  <a:srgbClr val="D5561D"/>
                </a:solidFill>
              </a:rPr>
              <a:t>Exercise for the learning unit</a:t>
            </a:r>
            <a:endParaRPr lang="de-DE" sz="2800" dirty="0"/>
          </a:p>
        </p:txBody>
      </p:sp>
      <p:sp>
        <p:nvSpPr>
          <p:cNvPr id="3" name="Inhaltsplatzhalter 2">
            <a:extLst>
              <a:ext uri="{FF2B5EF4-FFF2-40B4-BE49-F238E27FC236}">
                <a16:creationId xmlns:a16="http://schemas.microsoft.com/office/drawing/2014/main" id="{5A1D81B2-5770-40F3-BC6C-F5A167345EB8}"/>
              </a:ext>
            </a:extLst>
          </p:cNvPr>
          <p:cNvSpPr>
            <a:spLocks noGrp="1"/>
          </p:cNvSpPr>
          <p:nvPr>
            <p:ph idx="1"/>
          </p:nvPr>
        </p:nvSpPr>
        <p:spPr/>
        <p:txBody>
          <a:bodyPr/>
          <a:lstStyle/>
          <a:p>
            <a:endParaRPr lang="de-DE" dirty="0"/>
          </a:p>
          <a:p>
            <a:endParaRPr lang="de-DE" dirty="0"/>
          </a:p>
          <a:p>
            <a:endParaRPr lang="de-DE" dirty="0"/>
          </a:p>
        </p:txBody>
      </p:sp>
      <p:pic>
        <p:nvPicPr>
          <p:cNvPr id="4" name="Grafik 3">
            <a:extLst>
              <a:ext uri="{FF2B5EF4-FFF2-40B4-BE49-F238E27FC236}">
                <a16:creationId xmlns:a16="http://schemas.microsoft.com/office/drawing/2014/main" id="{E57ED1A9-4AEB-4891-8A5D-078E8549FAD8}"/>
              </a:ext>
            </a:extLst>
          </p:cNvPr>
          <p:cNvPicPr>
            <a:picLocks noChangeAspect="1"/>
          </p:cNvPicPr>
          <p:nvPr/>
        </p:nvPicPr>
        <p:blipFill>
          <a:blip r:embed="rId3"/>
          <a:stretch>
            <a:fillRect/>
          </a:stretch>
        </p:blipFill>
        <p:spPr>
          <a:xfrm>
            <a:off x="0" y="-96020"/>
            <a:ext cx="12192000" cy="6854653"/>
          </a:xfrm>
          <a:prstGeom prst="rect">
            <a:avLst/>
          </a:prstGeom>
        </p:spPr>
      </p:pic>
      <p:sp>
        <p:nvSpPr>
          <p:cNvPr id="5" name="Textfeld 4">
            <a:extLst>
              <a:ext uri="{FF2B5EF4-FFF2-40B4-BE49-F238E27FC236}">
                <a16:creationId xmlns:a16="http://schemas.microsoft.com/office/drawing/2014/main" id="{8DD6EEB3-077D-4152-B378-D26DC7752055}"/>
              </a:ext>
            </a:extLst>
          </p:cNvPr>
          <p:cNvSpPr txBox="1"/>
          <p:nvPr/>
        </p:nvSpPr>
        <p:spPr>
          <a:xfrm>
            <a:off x="2428608" y="1218095"/>
            <a:ext cx="1930400" cy="830997"/>
          </a:xfrm>
          <a:prstGeom prst="rect">
            <a:avLst/>
          </a:prstGeom>
          <a:solidFill>
            <a:schemeClr val="bg1"/>
          </a:solidFill>
        </p:spPr>
        <p:txBody>
          <a:bodyPr wrap="square" rtlCol="0">
            <a:spAutoFit/>
          </a:bodyPr>
          <a:lstStyle/>
          <a:p>
            <a:pPr algn="ctr"/>
            <a:r>
              <a:rPr lang="en-GB" sz="2400" dirty="0"/>
              <a:t>Rectangular snipping</a:t>
            </a:r>
          </a:p>
        </p:txBody>
      </p:sp>
      <p:sp>
        <p:nvSpPr>
          <p:cNvPr id="6" name="Textfeld 5">
            <a:extLst>
              <a:ext uri="{FF2B5EF4-FFF2-40B4-BE49-F238E27FC236}">
                <a16:creationId xmlns:a16="http://schemas.microsoft.com/office/drawing/2014/main" id="{7DB2C029-138D-441B-BFE2-6FD002D307B2}"/>
              </a:ext>
            </a:extLst>
          </p:cNvPr>
          <p:cNvSpPr txBox="1"/>
          <p:nvPr/>
        </p:nvSpPr>
        <p:spPr>
          <a:xfrm>
            <a:off x="4115993" y="2543679"/>
            <a:ext cx="1930400" cy="461665"/>
          </a:xfrm>
          <a:prstGeom prst="rect">
            <a:avLst/>
          </a:prstGeom>
          <a:solidFill>
            <a:schemeClr val="bg1"/>
          </a:solidFill>
        </p:spPr>
        <p:txBody>
          <a:bodyPr wrap="square" rtlCol="0">
            <a:spAutoFit/>
          </a:bodyPr>
          <a:lstStyle/>
          <a:p>
            <a:pPr algn="ctr"/>
            <a:r>
              <a:rPr lang="en-GB" sz="2400" dirty="0"/>
              <a:t>Free snipping</a:t>
            </a:r>
          </a:p>
        </p:txBody>
      </p:sp>
      <p:sp>
        <p:nvSpPr>
          <p:cNvPr id="7" name="Textfeld 6">
            <a:extLst>
              <a:ext uri="{FF2B5EF4-FFF2-40B4-BE49-F238E27FC236}">
                <a16:creationId xmlns:a16="http://schemas.microsoft.com/office/drawing/2014/main" id="{554CE8F6-F778-4BFB-B5D8-223BBB5D5C62}"/>
              </a:ext>
            </a:extLst>
          </p:cNvPr>
          <p:cNvSpPr txBox="1"/>
          <p:nvPr/>
        </p:nvSpPr>
        <p:spPr>
          <a:xfrm>
            <a:off x="5660574" y="3870771"/>
            <a:ext cx="1930400" cy="461665"/>
          </a:xfrm>
          <a:prstGeom prst="rect">
            <a:avLst/>
          </a:prstGeom>
          <a:solidFill>
            <a:schemeClr val="bg1"/>
          </a:solidFill>
        </p:spPr>
        <p:txBody>
          <a:bodyPr wrap="square" rtlCol="0">
            <a:spAutoFit/>
          </a:bodyPr>
          <a:lstStyle/>
          <a:p>
            <a:pPr algn="ctr"/>
            <a:r>
              <a:rPr lang="en-GB" sz="2400" dirty="0"/>
              <a:t>Snip window</a:t>
            </a:r>
          </a:p>
        </p:txBody>
      </p:sp>
      <p:sp>
        <p:nvSpPr>
          <p:cNvPr id="8" name="Textfeld 7">
            <a:extLst>
              <a:ext uri="{FF2B5EF4-FFF2-40B4-BE49-F238E27FC236}">
                <a16:creationId xmlns:a16="http://schemas.microsoft.com/office/drawing/2014/main" id="{4DC7C0DB-E524-412B-A8A3-732FEB10315A}"/>
              </a:ext>
            </a:extLst>
          </p:cNvPr>
          <p:cNvSpPr txBox="1"/>
          <p:nvPr/>
        </p:nvSpPr>
        <p:spPr>
          <a:xfrm>
            <a:off x="6787616" y="1288220"/>
            <a:ext cx="1930400" cy="830997"/>
          </a:xfrm>
          <a:prstGeom prst="rect">
            <a:avLst/>
          </a:prstGeom>
          <a:solidFill>
            <a:schemeClr val="bg1"/>
          </a:solidFill>
        </p:spPr>
        <p:txBody>
          <a:bodyPr wrap="square" rtlCol="0">
            <a:spAutoFit/>
          </a:bodyPr>
          <a:lstStyle/>
          <a:p>
            <a:pPr algn="ctr"/>
            <a:r>
              <a:rPr lang="en-GB" sz="2400" dirty="0"/>
              <a:t>Snip full screen</a:t>
            </a:r>
          </a:p>
        </p:txBody>
      </p:sp>
      <p:cxnSp>
        <p:nvCxnSpPr>
          <p:cNvPr id="10" name="Gerade Verbindung mit Pfeil 9">
            <a:extLst>
              <a:ext uri="{FF2B5EF4-FFF2-40B4-BE49-F238E27FC236}">
                <a16:creationId xmlns:a16="http://schemas.microsoft.com/office/drawing/2014/main" id="{5B3D42EB-A3EF-4EAE-988E-DCA19D724389}"/>
              </a:ext>
            </a:extLst>
          </p:cNvPr>
          <p:cNvCxnSpPr/>
          <p:nvPr/>
        </p:nvCxnSpPr>
        <p:spPr>
          <a:xfrm flipV="1">
            <a:off x="4061335" y="328896"/>
            <a:ext cx="861919" cy="889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B1EE453B-4202-4369-B11A-32D1D3A4213C}"/>
              </a:ext>
            </a:extLst>
          </p:cNvPr>
          <p:cNvCxnSpPr>
            <a:cxnSpLocks/>
          </p:cNvCxnSpPr>
          <p:nvPr/>
        </p:nvCxnSpPr>
        <p:spPr>
          <a:xfrm flipV="1">
            <a:off x="5389419" y="367663"/>
            <a:ext cx="220353" cy="21326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9581B065-6AC1-429D-A482-09370968525A}"/>
              </a:ext>
            </a:extLst>
          </p:cNvPr>
          <p:cNvCxnSpPr>
            <a:cxnSpLocks/>
          </p:cNvCxnSpPr>
          <p:nvPr/>
        </p:nvCxnSpPr>
        <p:spPr>
          <a:xfrm flipH="1" flipV="1">
            <a:off x="6145608" y="367663"/>
            <a:ext cx="402082" cy="3503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CC6539E8-1FC7-4474-A6B7-D415FE4A8DC4}"/>
              </a:ext>
            </a:extLst>
          </p:cNvPr>
          <p:cNvCxnSpPr>
            <a:cxnSpLocks/>
          </p:cNvCxnSpPr>
          <p:nvPr/>
        </p:nvCxnSpPr>
        <p:spPr>
          <a:xfrm flipH="1" flipV="1">
            <a:off x="6690028" y="349663"/>
            <a:ext cx="462331" cy="9067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CE08B875DFD2488FDDE04E791C5982" ma:contentTypeVersion="12" ma:contentTypeDescription="Ein neues Dokument erstellen." ma:contentTypeScope="" ma:versionID="65f2901ccfe0fb79c54014944dfb775a">
  <xsd:schema xmlns:xsd="http://www.w3.org/2001/XMLSchema" xmlns:xs="http://www.w3.org/2001/XMLSchema" xmlns:p="http://schemas.microsoft.com/office/2006/metadata/properties" xmlns:ns2="75a06621-87a1-4236-a22a-6a09a0eba1cc" xmlns:ns3="161e545f-ea0c-4ccc-af3a-8c78224d5f8c" targetNamespace="http://schemas.microsoft.com/office/2006/metadata/properties" ma:root="true" ma:fieldsID="9f41833ba9399bf319a9aa629731debb" ns2:_="" ns3:_="">
    <xsd:import namespace="75a06621-87a1-4236-a22a-6a09a0eba1cc"/>
    <xsd:import namespace="161e545f-ea0c-4ccc-af3a-8c78224d5f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06621-87a1-4236-a22a-6a09a0eba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7c37ba9-8bf5-4ed0-9eb2-e95542495518"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e545f-ea0c-4ccc-af3a-8c78224d5f8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6fd7cc-a18f-4f36-ab0c-9dc114ef1f61}" ma:internalName="TaxCatchAll" ma:showField="CatchAllData" ma:web="161e545f-ea0c-4ccc-af3a-8c78224d5f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61e545f-ea0c-4ccc-af3a-8c78224d5f8c" xsi:nil="true"/>
    <lcf76f155ced4ddcb4097134ff3c332f xmlns="75a06621-87a1-4236-a22a-6a09a0eba1c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06E17D-CC9F-4C5B-89F2-90A1A1E9FE6D}"/>
</file>

<file path=customXml/itemProps2.xml><?xml version="1.0" encoding="utf-8"?>
<ds:datastoreItem xmlns:ds="http://schemas.openxmlformats.org/officeDocument/2006/customXml" ds:itemID="{D71C10BE-949D-4E25-B4C5-6607C95225B9}">
  <ds:schemaRefs>
    <ds:schemaRef ds:uri="http://schemas.microsoft.com/office/2006/metadata/properties"/>
    <ds:schemaRef ds:uri="http://schemas.microsoft.com/office/infopath/2007/PartnerControls"/>
    <ds:schemaRef ds:uri="161e545f-ea0c-4ccc-af3a-8c78224d5f8c"/>
    <ds:schemaRef ds:uri="75a06621-87a1-4236-a22a-6a09a0eba1cc"/>
  </ds:schemaRefs>
</ds:datastoreItem>
</file>

<file path=customXml/itemProps3.xml><?xml version="1.0" encoding="utf-8"?>
<ds:datastoreItem xmlns:ds="http://schemas.openxmlformats.org/officeDocument/2006/customXml" ds:itemID="{27AAB230-2CE9-4EA5-B533-60E039EB89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Breitbild</PresentationFormat>
  <Paragraphs>106</Paragraphs>
  <Slides>21</Slides>
  <Notes>20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Office Theme</vt:lpstr>
      <vt:lpstr> </vt:lpstr>
      <vt:lpstr>What is this unit about?</vt:lpstr>
      <vt:lpstr>Image databases</vt:lpstr>
      <vt:lpstr>Image databases</vt:lpstr>
      <vt:lpstr>Image databases</vt:lpstr>
      <vt:lpstr>Image databases</vt:lpstr>
      <vt:lpstr>Image databases</vt:lpstr>
      <vt:lpstr>Often useful: Photograph screen contents with „Snip and sketch" (Windows 10)</vt:lpstr>
      <vt:lpstr>Exercise for the learning unit</vt:lpstr>
      <vt:lpstr>PowerPoint-Präsentation</vt:lpstr>
      <vt:lpstr>Exercise for the learning unit</vt:lpstr>
      <vt:lpstr>Exercise for the learning unit</vt:lpstr>
      <vt:lpstr>Exercise for the learning unit</vt:lpstr>
      <vt:lpstr>Editing graphics with Paint.NET </vt:lpstr>
      <vt:lpstr>PowerPoint-Präsentation</vt:lpstr>
      <vt:lpstr>PowerPoint-Präsentation</vt:lpstr>
      <vt:lpstr>PowerPoint-Präsentation</vt:lpstr>
      <vt:lpstr>PowerPoint-Präsentation</vt:lpstr>
      <vt:lpstr>PowerPoint-Präsentation</vt:lpstr>
      <vt:lpstr>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experiences and skills Evaluation tools and methods</dc:title>
  <dc:creator>Jana</dc:creator>
  <cp:keywords>, docId:3262177B8FB2ABA2EBB136D1324407B0</cp:keywords>
  <cp:lastModifiedBy>Jana Eckert</cp:lastModifiedBy>
  <cp:revision>131</cp:revision>
  <dcterms:created xsi:type="dcterms:W3CDTF">2021-04-16T13:47:16Z</dcterms:created>
  <dcterms:modified xsi:type="dcterms:W3CDTF">2022-07-29T09:06:53Z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0x0101000ECE08B875DFD2488FDDE04E791C5982</vt:lpwstr>
  </property>
  <property fmtid="{D5CDD505-2E9C-101B-9397-08002B2CF9AE}" pid="3" name="MediaServiceImageTags">
    <vt:lpwstr/>
  </property>
</Properties>
</file>